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FF99"/>
    <a:srgbClr val="FFFF66"/>
    <a:srgbClr val="FFFF00"/>
    <a:srgbClr val="FF9933"/>
    <a:srgbClr val="FF9966"/>
    <a:srgbClr val="FF6600"/>
    <a:srgbClr val="FF6699"/>
    <a:srgbClr val="990000"/>
    <a:srgbClr val="99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94630" autoAdjust="0"/>
  </p:normalViewPr>
  <p:slideViewPr>
    <p:cSldViewPr>
      <p:cViewPr varScale="1">
        <p:scale>
          <a:sx n="75" d="100"/>
          <a:sy n="75" d="100"/>
        </p:scale>
        <p:origin x="-46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3EFC7E-D54E-4453-B279-24DC442E0971}" type="datetimeFigureOut">
              <a:rPr lang="en-US" smtClean="0"/>
              <a:pPr/>
              <a:t>8/7/2009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DCE3143-BC11-4153-964E-B1F8D6CE6200}"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0B9EFFBF-07AD-4BFF-B25F-BF0A6DD1542E}"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0DAEF683-9E65-43D5-AFCE-75443BFB2674}"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85FC9D81-2C44-4E7F-97C5-E3C070819BE2}"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9177D22A-AFC8-4834-8955-EFE75B3B2A3F}"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D25E6214-B373-45D0-A590-5B8BBB813007}"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BEDBE553-A3BA-4433-B956-4CA70C67DFE0}"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69429003-6E92-48A8-A904-07E332123731}"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A63BF92E-195A-48A1-A1E2-7CC3D49829BD}"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30463EFE-3DB1-4B15-A643-7E9C0229EE40}"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2C680099-910C-47EA-B3FE-40F9D2CA0BE4}"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F84D6E84-721B-4777-9F22-0B51AD095C00}"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9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DA018BB3-59C2-4CF2-8226-063A0B2D9010}"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audio" Target="../media/audio2.wav"/><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 Id="rId9"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DSCN0151.avi" TargetMode="Externa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 Id="rId9"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052" name="TextBox 5"/>
          <p:cNvSpPr txBox="1">
            <a:spLocks noChangeArrowheads="1"/>
          </p:cNvSpPr>
          <p:nvPr/>
        </p:nvSpPr>
        <p:spPr bwMode="auto">
          <a:xfrm>
            <a:off x="5486400" y="152400"/>
            <a:ext cx="3429000" cy="1938992"/>
          </a:xfrm>
          <a:prstGeom prst="rect">
            <a:avLst/>
          </a:prstGeom>
          <a:noFill/>
          <a:ln w="9525">
            <a:noFill/>
            <a:miter lim="800000"/>
            <a:headEnd/>
            <a:tailEnd/>
          </a:ln>
        </p:spPr>
        <p:txBody>
          <a:bodyPr wrap="square">
            <a:spAutoFit/>
          </a:bodyPr>
          <a:lstStyle/>
          <a:p>
            <a:r>
              <a:rPr lang="en-US" sz="6000" dirty="0" smtClean="0">
                <a:solidFill>
                  <a:schemeClr val="accent3">
                    <a:lumMod val="95000"/>
                  </a:schemeClr>
                </a:solidFill>
                <a:latin typeface="Berlin Sans FB" pitchFamily="34" charset="0"/>
              </a:rPr>
              <a:t>My </a:t>
            </a:r>
            <a:r>
              <a:rPr lang="en-US" sz="6000" dirty="0" smtClean="0">
                <a:solidFill>
                  <a:schemeClr val="accent3">
                    <a:lumMod val="95000"/>
                  </a:schemeClr>
                </a:solidFill>
                <a:latin typeface="Berlin Sans FB" pitchFamily="34" charset="0"/>
              </a:rPr>
              <a:t>Earth Report</a:t>
            </a:r>
            <a:endParaRPr lang="en-US" sz="6000" dirty="0">
              <a:solidFill>
                <a:schemeClr val="accent3">
                  <a:lumMod val="95000"/>
                </a:schemeClr>
              </a:solidFill>
              <a:latin typeface="Berlin Sans FB" pitchFamily="34" charset="0"/>
            </a:endParaRPr>
          </a:p>
        </p:txBody>
      </p:sp>
      <p:sp>
        <p:nvSpPr>
          <p:cNvPr id="6" name="Rectangle 5"/>
          <p:cNvSpPr/>
          <p:nvPr/>
        </p:nvSpPr>
        <p:spPr>
          <a:xfrm>
            <a:off x="2286000" y="5638800"/>
            <a:ext cx="4876800" cy="954107"/>
          </a:xfrm>
          <a:prstGeom prst="rect">
            <a:avLst/>
          </a:prstGeom>
          <a:noFill/>
        </p:spPr>
        <p:txBody>
          <a:bodyPr wrap="square" lIns="91440" tIns="45720" rIns="91440" bIns="45720">
            <a:spAutoFit/>
          </a:bodyPr>
          <a:lstStyle/>
          <a:p>
            <a:pPr algn="ctr"/>
            <a:r>
              <a:rPr lang="en-US" sz="28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Taylor, Maddie,</a:t>
            </a:r>
          </a:p>
          <a:p>
            <a:pPr algn="ctr"/>
            <a:r>
              <a:rPr lang="en-US" sz="28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 Jada, Elizabeth, Hannah </a:t>
            </a:r>
            <a:endParaRPr lang="en-US"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1026" name="Picture 2" descr="E:\RSCN0128.jpg"/>
          <p:cNvPicPr>
            <a:picLocks noChangeAspect="1" noChangeArrowheads="1"/>
          </p:cNvPicPr>
          <p:nvPr/>
        </p:nvPicPr>
        <p:blipFill>
          <a:blip r:embed="rId3" cstate="print"/>
          <a:srcRect/>
          <a:stretch>
            <a:fillRect/>
          </a:stretch>
        </p:blipFill>
        <p:spPr bwMode="auto">
          <a:xfrm>
            <a:off x="1981200" y="2286000"/>
            <a:ext cx="5562600" cy="3276600"/>
          </a:xfrm>
          <a:prstGeom prst="rect">
            <a:avLst/>
          </a:prstGeom>
          <a:noFill/>
        </p:spPr>
      </p:pic>
    </p:spTree>
  </p:cSld>
  <p:clrMapOvr>
    <a:masterClrMapping/>
  </p:clrMapOvr>
  <p:transition spd="slow">
    <p:newsflash/>
    <p:sndAc>
      <p:stSnd>
        <p:snd r:embed="rId2" name="drumroll.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ssolv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p:cTn id="12" dur="500" fill="hold"/>
                                        <p:tgtEl>
                                          <p:spTgt spid="2052"/>
                                        </p:tgtEl>
                                        <p:attrNameLst>
                                          <p:attrName>ppt_w</p:attrName>
                                        </p:attrNameLst>
                                      </p:cBhvr>
                                      <p:tavLst>
                                        <p:tav tm="0">
                                          <p:val>
                                            <p:fltVal val="0"/>
                                          </p:val>
                                        </p:tav>
                                        <p:tav tm="100000">
                                          <p:val>
                                            <p:strVal val="#ppt_w"/>
                                          </p:val>
                                        </p:tav>
                                      </p:tavLst>
                                    </p:anim>
                                    <p:anim calcmode="lin" valueType="num">
                                      <p:cBhvr>
                                        <p:cTn id="13" dur="500" fill="hold"/>
                                        <p:tgtEl>
                                          <p:spTgt spid="2052"/>
                                        </p:tgtEl>
                                        <p:attrNameLst>
                                          <p:attrName>ppt_h</p:attrName>
                                        </p:attrNameLst>
                                      </p:cBhvr>
                                      <p:tavLst>
                                        <p:tav tm="0">
                                          <p:val>
                                            <p:fltVal val="0"/>
                                          </p:val>
                                        </p:tav>
                                        <p:tav tm="100000">
                                          <p:val>
                                            <p:strVal val="#ppt_h"/>
                                          </p:val>
                                        </p:tav>
                                      </p:tavLst>
                                    </p:anim>
                                    <p:anim calcmode="lin" valueType="num">
                                      <p:cBhvr>
                                        <p:cTn id="14" dur="500" fill="hold"/>
                                        <p:tgtEl>
                                          <p:spTgt spid="2052"/>
                                        </p:tgtEl>
                                        <p:attrNameLst>
                                          <p:attrName>style.rotation</p:attrName>
                                        </p:attrNameLst>
                                      </p:cBhvr>
                                      <p:tavLst>
                                        <p:tav tm="0">
                                          <p:val>
                                            <p:fltVal val="360"/>
                                          </p:val>
                                        </p:tav>
                                        <p:tav tm="100000">
                                          <p:val>
                                            <p:fltVal val="0"/>
                                          </p:val>
                                        </p:tav>
                                      </p:tavLst>
                                    </p:anim>
                                    <p:animEffect transition="in" filter="fade">
                                      <p:cBhvr>
                                        <p:cTn id="15" dur="500"/>
                                        <p:tgtEl>
                                          <p:spTgt spid="2052"/>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80">
                                          <p:stCondLst>
                                            <p:cond delay="0"/>
                                          </p:stCondLst>
                                        </p:cTn>
                                        <p:tgtEl>
                                          <p:spTgt spid="6"/>
                                        </p:tgtEl>
                                      </p:cBhvr>
                                    </p:animEffect>
                                    <p:anim calcmode="lin" valueType="num">
                                      <p:cBhvr>
                                        <p:cTn id="2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6" dur="26">
                                          <p:stCondLst>
                                            <p:cond delay="650"/>
                                          </p:stCondLst>
                                        </p:cTn>
                                        <p:tgtEl>
                                          <p:spTgt spid="6"/>
                                        </p:tgtEl>
                                      </p:cBhvr>
                                      <p:to x="100000" y="60000"/>
                                    </p:animScale>
                                    <p:animScale>
                                      <p:cBhvr>
                                        <p:cTn id="27" dur="166" decel="50000">
                                          <p:stCondLst>
                                            <p:cond delay="676"/>
                                          </p:stCondLst>
                                        </p:cTn>
                                        <p:tgtEl>
                                          <p:spTgt spid="6"/>
                                        </p:tgtEl>
                                      </p:cBhvr>
                                      <p:to x="100000" y="100000"/>
                                    </p:animScale>
                                    <p:animScale>
                                      <p:cBhvr>
                                        <p:cTn id="28" dur="26">
                                          <p:stCondLst>
                                            <p:cond delay="1312"/>
                                          </p:stCondLst>
                                        </p:cTn>
                                        <p:tgtEl>
                                          <p:spTgt spid="6"/>
                                        </p:tgtEl>
                                      </p:cBhvr>
                                      <p:to x="100000" y="80000"/>
                                    </p:animScale>
                                    <p:animScale>
                                      <p:cBhvr>
                                        <p:cTn id="29" dur="166" decel="50000">
                                          <p:stCondLst>
                                            <p:cond delay="1338"/>
                                          </p:stCondLst>
                                        </p:cTn>
                                        <p:tgtEl>
                                          <p:spTgt spid="6"/>
                                        </p:tgtEl>
                                      </p:cBhvr>
                                      <p:to x="100000" y="100000"/>
                                    </p:animScale>
                                    <p:animScale>
                                      <p:cBhvr>
                                        <p:cTn id="30" dur="26">
                                          <p:stCondLst>
                                            <p:cond delay="1642"/>
                                          </p:stCondLst>
                                        </p:cTn>
                                        <p:tgtEl>
                                          <p:spTgt spid="6"/>
                                        </p:tgtEl>
                                      </p:cBhvr>
                                      <p:to x="100000" y="90000"/>
                                    </p:animScale>
                                    <p:animScale>
                                      <p:cBhvr>
                                        <p:cTn id="31" dur="166" decel="50000">
                                          <p:stCondLst>
                                            <p:cond delay="1668"/>
                                          </p:stCondLst>
                                        </p:cTn>
                                        <p:tgtEl>
                                          <p:spTgt spid="6"/>
                                        </p:tgtEl>
                                      </p:cBhvr>
                                      <p:to x="100000" y="100000"/>
                                    </p:animScale>
                                    <p:animScale>
                                      <p:cBhvr>
                                        <p:cTn id="32" dur="26">
                                          <p:stCondLst>
                                            <p:cond delay="1808"/>
                                          </p:stCondLst>
                                        </p:cTn>
                                        <p:tgtEl>
                                          <p:spTgt spid="6"/>
                                        </p:tgtEl>
                                      </p:cBhvr>
                                      <p:to x="100000" y="95000"/>
                                    </p:animScale>
                                    <p:animScale>
                                      <p:cBhvr>
                                        <p:cTn id="33"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FF200"/>
            </a:gs>
            <a:gs pos="45000">
              <a:srgbClr val="FF7A00"/>
            </a:gs>
            <a:gs pos="70000">
              <a:srgbClr val="FF0300"/>
            </a:gs>
            <a:gs pos="100000">
              <a:srgbClr val="4D0808"/>
            </a:gs>
          </a:gsLst>
          <a:lin ang="5400000" scaled="0"/>
        </a:gradFill>
        <a:effectLst/>
      </p:bgPr>
    </p:bg>
    <p:spTree>
      <p:nvGrpSpPr>
        <p:cNvPr id="1" name=""/>
        <p:cNvGrpSpPr/>
        <p:nvPr/>
      </p:nvGrpSpPr>
      <p:grpSpPr>
        <a:xfrm>
          <a:off x="0" y="0"/>
          <a:ext cx="0" cy="0"/>
          <a:chOff x="0" y="0"/>
          <a:chExt cx="0" cy="0"/>
        </a:xfrm>
      </p:grpSpPr>
      <p:sp>
        <p:nvSpPr>
          <p:cNvPr id="4" name="Rectangle 3"/>
          <p:cNvSpPr/>
          <p:nvPr/>
        </p:nvSpPr>
        <p:spPr>
          <a:xfrm>
            <a:off x="2590800" y="228600"/>
            <a:ext cx="4343400" cy="923330"/>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en-US" sz="5400" b="1" dirty="0" smtClean="0">
                <a:ln w="50800"/>
                <a:solidFill>
                  <a:srgbClr val="1DAFAF"/>
                </a:solidFill>
              </a:rPr>
              <a:t>O</a:t>
            </a:r>
            <a:r>
              <a:rPr lang="en-US" sz="5400" b="1" dirty="0" smtClean="0">
                <a:ln w="50800"/>
                <a:solidFill>
                  <a:srgbClr val="0000FF"/>
                </a:solidFill>
              </a:rPr>
              <a:t>t</a:t>
            </a:r>
            <a:r>
              <a:rPr lang="en-US" sz="5400" b="1" dirty="0" smtClean="0">
                <a:ln w="50800"/>
                <a:solidFill>
                  <a:srgbClr val="1DAFAF"/>
                </a:solidFill>
              </a:rPr>
              <a:t>h</a:t>
            </a:r>
            <a:r>
              <a:rPr lang="en-US" sz="5400" b="1" dirty="0" smtClean="0">
                <a:ln w="50800"/>
                <a:solidFill>
                  <a:srgbClr val="0000FF"/>
                </a:solidFill>
              </a:rPr>
              <a:t>e</a:t>
            </a:r>
            <a:r>
              <a:rPr lang="en-US" sz="5400" b="1" dirty="0" smtClean="0">
                <a:ln w="50800"/>
                <a:solidFill>
                  <a:srgbClr val="1DAFAF"/>
                </a:solidFill>
              </a:rPr>
              <a:t>r </a:t>
            </a:r>
            <a:r>
              <a:rPr lang="en-US" sz="5400" b="1" dirty="0" err="1" smtClean="0">
                <a:ln w="50800"/>
                <a:solidFill>
                  <a:srgbClr val="1DAFAF"/>
                </a:solidFill>
              </a:rPr>
              <a:t>P</a:t>
            </a:r>
            <a:r>
              <a:rPr lang="en-US" sz="5400" b="1" dirty="0" err="1" smtClean="0">
                <a:ln w="50800"/>
                <a:solidFill>
                  <a:srgbClr val="0000FF"/>
                </a:solidFill>
              </a:rPr>
              <a:t>i</a:t>
            </a:r>
            <a:r>
              <a:rPr lang="en-US" sz="5400" b="1" dirty="0" err="1" smtClean="0">
                <a:ln w="50800"/>
                <a:solidFill>
                  <a:srgbClr val="1DAFAF"/>
                </a:solidFill>
              </a:rPr>
              <a:t>c</a:t>
            </a:r>
            <a:r>
              <a:rPr lang="en-US" sz="5400" b="1" dirty="0" err="1" smtClean="0">
                <a:ln w="50800"/>
                <a:solidFill>
                  <a:srgbClr val="0000FF"/>
                </a:solidFill>
              </a:rPr>
              <a:t>s</a:t>
            </a:r>
            <a:endParaRPr lang="en-US" sz="5400" b="1" cap="none" spc="0" dirty="0">
              <a:ln w="50800"/>
              <a:solidFill>
                <a:srgbClr val="0000FF"/>
              </a:solidFill>
              <a:effectLst/>
            </a:endParaRPr>
          </a:p>
        </p:txBody>
      </p:sp>
      <p:pic>
        <p:nvPicPr>
          <p:cNvPr id="1026" name="Picture 2" descr="E:\red owls project\DSCN0052.jpg"/>
          <p:cNvPicPr>
            <a:picLocks noChangeAspect="1" noChangeArrowheads="1"/>
          </p:cNvPicPr>
          <p:nvPr/>
        </p:nvPicPr>
        <p:blipFill>
          <a:blip r:embed="rId3" cstate="print"/>
          <a:srcRect l="17143" t="27941" r="27143" b="14706"/>
          <a:stretch>
            <a:fillRect/>
          </a:stretch>
        </p:blipFill>
        <p:spPr bwMode="auto">
          <a:xfrm rot="1039895">
            <a:off x="688845" y="3660646"/>
            <a:ext cx="2438400" cy="24384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027" name="Picture 3" descr="E:\red owls project\DSCN0046.jpg"/>
          <p:cNvPicPr>
            <a:picLocks noChangeAspect="1" noChangeArrowheads="1"/>
          </p:cNvPicPr>
          <p:nvPr/>
        </p:nvPicPr>
        <p:blipFill>
          <a:blip r:embed="rId4" cstate="print"/>
          <a:srcRect l="20443" t="5451" r="22317" b="4600"/>
          <a:stretch>
            <a:fillRect/>
          </a:stretch>
        </p:blipFill>
        <p:spPr bwMode="auto">
          <a:xfrm rot="3020840">
            <a:off x="6428412" y="823580"/>
            <a:ext cx="2133600" cy="25146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028" name="Picture 4" descr="E:\red owls project\RSCN0256.jpg"/>
          <p:cNvPicPr>
            <a:picLocks noChangeAspect="1" noChangeArrowheads="1"/>
          </p:cNvPicPr>
          <p:nvPr/>
        </p:nvPicPr>
        <p:blipFill>
          <a:blip r:embed="rId5" cstate="print"/>
          <a:srcRect/>
          <a:stretch>
            <a:fillRect/>
          </a:stretch>
        </p:blipFill>
        <p:spPr bwMode="auto">
          <a:xfrm rot="18921597">
            <a:off x="461423" y="1922139"/>
            <a:ext cx="1951037" cy="146367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029" name="Picture 5" descr="E:\red owls project\DSCN0434.jpg"/>
          <p:cNvPicPr>
            <a:picLocks noChangeAspect="1" noChangeArrowheads="1"/>
          </p:cNvPicPr>
          <p:nvPr/>
        </p:nvPicPr>
        <p:blipFill>
          <a:blip r:embed="rId6" cstate="print"/>
          <a:srcRect l="31014" t="15905" r="28429" b="17296"/>
          <a:stretch>
            <a:fillRect/>
          </a:stretch>
        </p:blipFill>
        <p:spPr bwMode="auto">
          <a:xfrm rot="1306639">
            <a:off x="6379093" y="3158240"/>
            <a:ext cx="1857158" cy="229413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074" name="Picture 2" descr="E:\red owls project\DSCN0349.jpg"/>
          <p:cNvPicPr>
            <a:picLocks noChangeAspect="1" noChangeArrowheads="1"/>
          </p:cNvPicPr>
          <p:nvPr/>
        </p:nvPicPr>
        <p:blipFill>
          <a:blip r:embed="rId7" cstate="print"/>
          <a:srcRect l="32076" t="12579" r="7547" b="-629"/>
          <a:stretch>
            <a:fillRect/>
          </a:stretch>
        </p:blipFill>
        <p:spPr bwMode="auto">
          <a:xfrm rot="20665105">
            <a:off x="2509847" y="2180116"/>
            <a:ext cx="1741714" cy="1905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075" name="Picture 3" descr="E:\red owls project\DSCN0357.jpg"/>
          <p:cNvPicPr>
            <a:picLocks noChangeAspect="1" noChangeArrowheads="1"/>
          </p:cNvPicPr>
          <p:nvPr/>
        </p:nvPicPr>
        <p:blipFill>
          <a:blip r:embed="rId8" cstate="print"/>
          <a:srcRect l="31741" t="22788" r="26755" b="18616"/>
          <a:stretch>
            <a:fillRect/>
          </a:stretch>
        </p:blipFill>
        <p:spPr bwMode="auto">
          <a:xfrm rot="2950659">
            <a:off x="3259621" y="4350709"/>
            <a:ext cx="1600200" cy="169432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078" name="Picture 6" descr="E:\red owls project\DSCN0459.jpg"/>
          <p:cNvPicPr>
            <a:picLocks noChangeAspect="1" noChangeArrowheads="1"/>
          </p:cNvPicPr>
          <p:nvPr/>
        </p:nvPicPr>
        <p:blipFill>
          <a:blip r:embed="rId9" cstate="print"/>
          <a:srcRect/>
          <a:stretch>
            <a:fillRect/>
          </a:stretch>
        </p:blipFill>
        <p:spPr bwMode="auto">
          <a:xfrm rot="21402979">
            <a:off x="4199742" y="2608537"/>
            <a:ext cx="2514600" cy="188595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p:dissolve/>
    <p:sndAc>
      <p:stSnd>
        <p:snd r:embed="rId2" name="applaus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500" fill="hold"/>
                                        <p:tgtEl>
                                          <p:spTgt spid="1027"/>
                                        </p:tgtEl>
                                        <p:attrNameLst>
                                          <p:attrName>ppt_w</p:attrName>
                                        </p:attrNameLst>
                                      </p:cBhvr>
                                      <p:tavLst>
                                        <p:tav tm="0">
                                          <p:val>
                                            <p:fltVal val="0"/>
                                          </p:val>
                                        </p:tav>
                                        <p:tav tm="100000">
                                          <p:val>
                                            <p:strVal val="#ppt_w"/>
                                          </p:val>
                                        </p:tav>
                                      </p:tavLst>
                                    </p:anim>
                                    <p:anim calcmode="lin" valueType="num">
                                      <p:cBhvr>
                                        <p:cTn id="8" dur="500" fill="hold"/>
                                        <p:tgtEl>
                                          <p:spTgt spid="102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1029"/>
                                        </p:tgtEl>
                                        <p:attrNameLst>
                                          <p:attrName>style.visibility</p:attrName>
                                        </p:attrNameLst>
                                      </p:cBhvr>
                                      <p:to>
                                        <p:strVal val="visible"/>
                                      </p:to>
                                    </p:set>
                                    <p:anim calcmode="lin" valueType="num">
                                      <p:cBhvr>
                                        <p:cTn id="13" dur="500" fill="hold"/>
                                        <p:tgtEl>
                                          <p:spTgt spid="1029"/>
                                        </p:tgtEl>
                                        <p:attrNameLst>
                                          <p:attrName>ppt_w</p:attrName>
                                        </p:attrNameLst>
                                      </p:cBhvr>
                                      <p:tavLst>
                                        <p:tav tm="0">
                                          <p:val>
                                            <p:fltVal val="0"/>
                                          </p:val>
                                        </p:tav>
                                        <p:tav tm="100000">
                                          <p:val>
                                            <p:strVal val="#ppt_w"/>
                                          </p:val>
                                        </p:tav>
                                      </p:tavLst>
                                    </p:anim>
                                    <p:anim calcmode="lin" valueType="num">
                                      <p:cBhvr>
                                        <p:cTn id="14" dur="500" fill="hold"/>
                                        <p:tgtEl>
                                          <p:spTgt spid="1029"/>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52"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Scale>
                                      <p:cBhvr>
                                        <p:cTn id="19" dur="1000" decel="50000" fill="hold">
                                          <p:stCondLst>
                                            <p:cond delay="0"/>
                                          </p:stCondLst>
                                        </p:cTn>
                                        <p:tgtEl>
                                          <p:spTgt spid="10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026"/>
                                        </p:tgtEl>
                                        <p:attrNameLst>
                                          <p:attrName>ppt_x</p:attrName>
                                          <p:attrName>ppt_y</p:attrName>
                                        </p:attrNameLst>
                                      </p:cBhvr>
                                    </p:animMotion>
                                    <p:animEffect transition="in" filter="fade">
                                      <p:cBhvr>
                                        <p:cTn id="21" dur="1000"/>
                                        <p:tgtEl>
                                          <p:spTgt spid="1026"/>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nodeType="clickEffect">
                                  <p:stCondLst>
                                    <p:cond delay="0"/>
                                  </p:stCondLst>
                                  <p:childTnLst>
                                    <p:set>
                                      <p:cBhvr>
                                        <p:cTn id="25" dur="1" fill="hold">
                                          <p:stCondLst>
                                            <p:cond delay="0"/>
                                          </p:stCondLst>
                                        </p:cTn>
                                        <p:tgtEl>
                                          <p:spTgt spid="3074"/>
                                        </p:tgtEl>
                                        <p:attrNameLst>
                                          <p:attrName>style.visibility</p:attrName>
                                        </p:attrNameLst>
                                      </p:cBhvr>
                                      <p:to>
                                        <p:strVal val="visible"/>
                                      </p:to>
                                    </p:set>
                                    <p:animEffect transition="in" filter="wipe(down)">
                                      <p:cBhvr>
                                        <p:cTn id="26" dur="580">
                                          <p:stCondLst>
                                            <p:cond delay="0"/>
                                          </p:stCondLst>
                                        </p:cTn>
                                        <p:tgtEl>
                                          <p:spTgt spid="3074"/>
                                        </p:tgtEl>
                                      </p:cBhvr>
                                    </p:animEffect>
                                    <p:anim calcmode="lin" valueType="num">
                                      <p:cBhvr>
                                        <p:cTn id="27" dur="1822" tmFilter="0,0; 0.14,0.36; 0.43,0.73; 0.71,0.91; 1.0,1.0">
                                          <p:stCondLst>
                                            <p:cond delay="0"/>
                                          </p:stCondLst>
                                        </p:cTn>
                                        <p:tgtEl>
                                          <p:spTgt spid="3074"/>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3074"/>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3074"/>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3074"/>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3074"/>
                                        </p:tgtEl>
                                        <p:attrNameLst>
                                          <p:attrName>ppt_y</p:attrName>
                                        </p:attrNameLst>
                                      </p:cBhvr>
                                      <p:tavLst>
                                        <p:tav tm="0" fmla="#ppt_y-sin(pi*$)/81">
                                          <p:val>
                                            <p:fltVal val="0"/>
                                          </p:val>
                                        </p:tav>
                                        <p:tav tm="100000">
                                          <p:val>
                                            <p:fltVal val="1"/>
                                          </p:val>
                                        </p:tav>
                                      </p:tavLst>
                                    </p:anim>
                                    <p:animScale>
                                      <p:cBhvr>
                                        <p:cTn id="32" dur="26">
                                          <p:stCondLst>
                                            <p:cond delay="650"/>
                                          </p:stCondLst>
                                        </p:cTn>
                                        <p:tgtEl>
                                          <p:spTgt spid="3074"/>
                                        </p:tgtEl>
                                      </p:cBhvr>
                                      <p:to x="100000" y="60000"/>
                                    </p:animScale>
                                    <p:animScale>
                                      <p:cBhvr>
                                        <p:cTn id="33" dur="166" decel="50000">
                                          <p:stCondLst>
                                            <p:cond delay="676"/>
                                          </p:stCondLst>
                                        </p:cTn>
                                        <p:tgtEl>
                                          <p:spTgt spid="3074"/>
                                        </p:tgtEl>
                                      </p:cBhvr>
                                      <p:to x="100000" y="100000"/>
                                    </p:animScale>
                                    <p:animScale>
                                      <p:cBhvr>
                                        <p:cTn id="34" dur="26">
                                          <p:stCondLst>
                                            <p:cond delay="1312"/>
                                          </p:stCondLst>
                                        </p:cTn>
                                        <p:tgtEl>
                                          <p:spTgt spid="3074"/>
                                        </p:tgtEl>
                                      </p:cBhvr>
                                      <p:to x="100000" y="80000"/>
                                    </p:animScale>
                                    <p:animScale>
                                      <p:cBhvr>
                                        <p:cTn id="35" dur="166" decel="50000">
                                          <p:stCondLst>
                                            <p:cond delay="1338"/>
                                          </p:stCondLst>
                                        </p:cTn>
                                        <p:tgtEl>
                                          <p:spTgt spid="3074"/>
                                        </p:tgtEl>
                                      </p:cBhvr>
                                      <p:to x="100000" y="100000"/>
                                    </p:animScale>
                                    <p:animScale>
                                      <p:cBhvr>
                                        <p:cTn id="36" dur="26">
                                          <p:stCondLst>
                                            <p:cond delay="1642"/>
                                          </p:stCondLst>
                                        </p:cTn>
                                        <p:tgtEl>
                                          <p:spTgt spid="3074"/>
                                        </p:tgtEl>
                                      </p:cBhvr>
                                      <p:to x="100000" y="90000"/>
                                    </p:animScale>
                                    <p:animScale>
                                      <p:cBhvr>
                                        <p:cTn id="37" dur="166" decel="50000">
                                          <p:stCondLst>
                                            <p:cond delay="1668"/>
                                          </p:stCondLst>
                                        </p:cTn>
                                        <p:tgtEl>
                                          <p:spTgt spid="3074"/>
                                        </p:tgtEl>
                                      </p:cBhvr>
                                      <p:to x="100000" y="100000"/>
                                    </p:animScale>
                                    <p:animScale>
                                      <p:cBhvr>
                                        <p:cTn id="38" dur="26">
                                          <p:stCondLst>
                                            <p:cond delay="1808"/>
                                          </p:stCondLst>
                                        </p:cTn>
                                        <p:tgtEl>
                                          <p:spTgt spid="3074"/>
                                        </p:tgtEl>
                                      </p:cBhvr>
                                      <p:to x="100000" y="95000"/>
                                    </p:animScale>
                                    <p:animScale>
                                      <p:cBhvr>
                                        <p:cTn id="39" dur="166" decel="50000">
                                          <p:stCondLst>
                                            <p:cond delay="1834"/>
                                          </p:stCondLst>
                                        </p:cTn>
                                        <p:tgtEl>
                                          <p:spTgt spid="3074"/>
                                        </p:tgtEl>
                                      </p:cBhvr>
                                      <p:to x="100000" y="100000"/>
                                    </p:animScale>
                                  </p:childTnLst>
                                </p:cTn>
                              </p:par>
                            </p:childTnLst>
                          </p:cTn>
                        </p:par>
                      </p:childTnLst>
                    </p:cTn>
                  </p:par>
                  <p:par>
                    <p:cTn id="40" fill="hold">
                      <p:stCondLst>
                        <p:cond delay="indefinite"/>
                      </p:stCondLst>
                      <p:childTnLst>
                        <p:par>
                          <p:cTn id="41" fill="hold">
                            <p:stCondLst>
                              <p:cond delay="0"/>
                            </p:stCondLst>
                            <p:childTnLst>
                              <p:par>
                                <p:cTn id="42" presetID="30" presetClass="entr" presetSubtype="0" fill="hold" nodeType="clickEffect">
                                  <p:stCondLst>
                                    <p:cond delay="0"/>
                                  </p:stCondLst>
                                  <p:childTnLst>
                                    <p:set>
                                      <p:cBhvr>
                                        <p:cTn id="43" dur="1" fill="hold">
                                          <p:stCondLst>
                                            <p:cond delay="0"/>
                                          </p:stCondLst>
                                        </p:cTn>
                                        <p:tgtEl>
                                          <p:spTgt spid="3075"/>
                                        </p:tgtEl>
                                        <p:attrNameLst>
                                          <p:attrName>style.visibility</p:attrName>
                                        </p:attrNameLst>
                                      </p:cBhvr>
                                      <p:to>
                                        <p:strVal val="visible"/>
                                      </p:to>
                                    </p:set>
                                    <p:animEffect transition="in" filter="fade">
                                      <p:cBhvr>
                                        <p:cTn id="44" dur="800" decel="100000"/>
                                        <p:tgtEl>
                                          <p:spTgt spid="3075"/>
                                        </p:tgtEl>
                                      </p:cBhvr>
                                    </p:animEffect>
                                    <p:anim calcmode="lin" valueType="num">
                                      <p:cBhvr>
                                        <p:cTn id="45" dur="800" decel="100000" fill="hold"/>
                                        <p:tgtEl>
                                          <p:spTgt spid="3075"/>
                                        </p:tgtEl>
                                        <p:attrNameLst>
                                          <p:attrName>style.rotation</p:attrName>
                                        </p:attrNameLst>
                                      </p:cBhvr>
                                      <p:tavLst>
                                        <p:tav tm="0">
                                          <p:val>
                                            <p:fltVal val="-90"/>
                                          </p:val>
                                        </p:tav>
                                        <p:tav tm="100000">
                                          <p:val>
                                            <p:fltVal val="0"/>
                                          </p:val>
                                        </p:tav>
                                      </p:tavLst>
                                    </p:anim>
                                    <p:anim calcmode="lin" valueType="num">
                                      <p:cBhvr>
                                        <p:cTn id="46" dur="800" decel="100000" fill="hold"/>
                                        <p:tgtEl>
                                          <p:spTgt spid="3075"/>
                                        </p:tgtEl>
                                        <p:attrNameLst>
                                          <p:attrName>ppt_x</p:attrName>
                                        </p:attrNameLst>
                                      </p:cBhvr>
                                      <p:tavLst>
                                        <p:tav tm="0">
                                          <p:val>
                                            <p:strVal val="#ppt_x+0.4"/>
                                          </p:val>
                                        </p:tav>
                                        <p:tav tm="100000">
                                          <p:val>
                                            <p:strVal val="#ppt_x-0.05"/>
                                          </p:val>
                                        </p:tav>
                                      </p:tavLst>
                                    </p:anim>
                                    <p:anim calcmode="lin" valueType="num">
                                      <p:cBhvr>
                                        <p:cTn id="47" dur="800" decel="100000" fill="hold"/>
                                        <p:tgtEl>
                                          <p:spTgt spid="3075"/>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3075"/>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3075"/>
                                        </p:tgtEl>
                                        <p:attrNameLst>
                                          <p:attrName>ppt_y</p:attrName>
                                        </p:attrNameLst>
                                      </p:cBhvr>
                                      <p:tavLst>
                                        <p:tav tm="0">
                                          <p:val>
                                            <p:strVal val="#ppt_y+0.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nodeType="clickEffect">
                                  <p:stCondLst>
                                    <p:cond delay="0"/>
                                  </p:stCondLst>
                                  <p:childTnLst>
                                    <p:set>
                                      <p:cBhvr>
                                        <p:cTn id="53" dur="1" fill="hold">
                                          <p:stCondLst>
                                            <p:cond delay="0"/>
                                          </p:stCondLst>
                                        </p:cTn>
                                        <p:tgtEl>
                                          <p:spTgt spid="1029"/>
                                        </p:tgtEl>
                                        <p:attrNameLst>
                                          <p:attrName>style.visibility</p:attrName>
                                        </p:attrNameLst>
                                      </p:cBhvr>
                                      <p:to>
                                        <p:strVal val="visible"/>
                                      </p:to>
                                    </p:set>
                                    <p:animEffect transition="in" filter="checkerboard(across)">
                                      <p:cBhvr>
                                        <p:cTn id="54" dur="500"/>
                                        <p:tgtEl>
                                          <p:spTgt spid="1029"/>
                                        </p:tgtEl>
                                      </p:cBhvr>
                                    </p:animEffect>
                                  </p:childTnLst>
                                </p:cTn>
                              </p:par>
                            </p:childTnLst>
                          </p:cTn>
                        </p:par>
                      </p:childTnLst>
                    </p:cTn>
                  </p:par>
                  <p:par>
                    <p:cTn id="55" fill="hold">
                      <p:stCondLst>
                        <p:cond delay="indefinite"/>
                      </p:stCondLst>
                      <p:childTnLst>
                        <p:par>
                          <p:cTn id="56" fill="hold">
                            <p:stCondLst>
                              <p:cond delay="0"/>
                            </p:stCondLst>
                            <p:childTnLst>
                              <p:par>
                                <p:cTn id="57" presetID="30" presetClass="entr" presetSubtype="0" fill="hold" nodeType="clickEffect">
                                  <p:stCondLst>
                                    <p:cond delay="0"/>
                                  </p:stCondLst>
                                  <p:childTnLst>
                                    <p:set>
                                      <p:cBhvr>
                                        <p:cTn id="58" dur="1" fill="hold">
                                          <p:stCondLst>
                                            <p:cond delay="0"/>
                                          </p:stCondLst>
                                        </p:cTn>
                                        <p:tgtEl>
                                          <p:spTgt spid="3078"/>
                                        </p:tgtEl>
                                        <p:attrNameLst>
                                          <p:attrName>style.visibility</p:attrName>
                                        </p:attrNameLst>
                                      </p:cBhvr>
                                      <p:to>
                                        <p:strVal val="visible"/>
                                      </p:to>
                                    </p:set>
                                    <p:animEffect transition="in" filter="fade">
                                      <p:cBhvr>
                                        <p:cTn id="59" dur="800" decel="100000"/>
                                        <p:tgtEl>
                                          <p:spTgt spid="3078"/>
                                        </p:tgtEl>
                                      </p:cBhvr>
                                    </p:animEffect>
                                    <p:anim calcmode="lin" valueType="num">
                                      <p:cBhvr>
                                        <p:cTn id="60" dur="800" decel="100000" fill="hold"/>
                                        <p:tgtEl>
                                          <p:spTgt spid="3078"/>
                                        </p:tgtEl>
                                        <p:attrNameLst>
                                          <p:attrName>style.rotation</p:attrName>
                                        </p:attrNameLst>
                                      </p:cBhvr>
                                      <p:tavLst>
                                        <p:tav tm="0">
                                          <p:val>
                                            <p:fltVal val="-90"/>
                                          </p:val>
                                        </p:tav>
                                        <p:tav tm="100000">
                                          <p:val>
                                            <p:fltVal val="0"/>
                                          </p:val>
                                        </p:tav>
                                      </p:tavLst>
                                    </p:anim>
                                    <p:anim calcmode="lin" valueType="num">
                                      <p:cBhvr>
                                        <p:cTn id="61" dur="800" decel="100000" fill="hold"/>
                                        <p:tgtEl>
                                          <p:spTgt spid="3078"/>
                                        </p:tgtEl>
                                        <p:attrNameLst>
                                          <p:attrName>ppt_x</p:attrName>
                                        </p:attrNameLst>
                                      </p:cBhvr>
                                      <p:tavLst>
                                        <p:tav tm="0">
                                          <p:val>
                                            <p:strVal val="#ppt_x+0.4"/>
                                          </p:val>
                                        </p:tav>
                                        <p:tav tm="100000">
                                          <p:val>
                                            <p:strVal val="#ppt_x-0.05"/>
                                          </p:val>
                                        </p:tav>
                                      </p:tavLst>
                                    </p:anim>
                                    <p:anim calcmode="lin" valueType="num">
                                      <p:cBhvr>
                                        <p:cTn id="62" dur="800" decel="100000" fill="hold"/>
                                        <p:tgtEl>
                                          <p:spTgt spid="3078"/>
                                        </p:tgtEl>
                                        <p:attrNameLst>
                                          <p:attrName>ppt_y</p:attrName>
                                        </p:attrNameLst>
                                      </p:cBhvr>
                                      <p:tavLst>
                                        <p:tav tm="0">
                                          <p:val>
                                            <p:strVal val="#ppt_y-0.4"/>
                                          </p:val>
                                        </p:tav>
                                        <p:tav tm="100000">
                                          <p:val>
                                            <p:strVal val="#ppt_y+0.1"/>
                                          </p:val>
                                        </p:tav>
                                      </p:tavLst>
                                    </p:anim>
                                    <p:anim calcmode="lin" valueType="num">
                                      <p:cBhvr>
                                        <p:cTn id="63" dur="200" accel="100000" fill="hold">
                                          <p:stCondLst>
                                            <p:cond delay="800"/>
                                          </p:stCondLst>
                                        </p:cTn>
                                        <p:tgtEl>
                                          <p:spTgt spid="3078"/>
                                        </p:tgtEl>
                                        <p:attrNameLst>
                                          <p:attrName>ppt_x</p:attrName>
                                        </p:attrNameLst>
                                      </p:cBhvr>
                                      <p:tavLst>
                                        <p:tav tm="0">
                                          <p:val>
                                            <p:strVal val="#ppt_x-0.05"/>
                                          </p:val>
                                        </p:tav>
                                        <p:tav tm="100000">
                                          <p:val>
                                            <p:strVal val="#ppt_x"/>
                                          </p:val>
                                        </p:tav>
                                      </p:tavLst>
                                    </p:anim>
                                    <p:anim calcmode="lin" valueType="num">
                                      <p:cBhvr>
                                        <p:cTn id="64" dur="200" accel="100000" fill="hold">
                                          <p:stCondLst>
                                            <p:cond delay="800"/>
                                          </p:stCondLst>
                                        </p:cTn>
                                        <p:tgtEl>
                                          <p:spTgt spid="3078"/>
                                        </p:tgtEl>
                                        <p:attrNameLst>
                                          <p:attrName>ppt_y</p:attrName>
                                        </p:attrNameLst>
                                      </p:cBhvr>
                                      <p:tavLst>
                                        <p:tav tm="0">
                                          <p:val>
                                            <p:strVal val="#ppt_y+0.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9" presetClass="entr" presetSubtype="0" fill="hold" nodeType="clickEffect">
                                  <p:stCondLst>
                                    <p:cond delay="0"/>
                                  </p:stCondLst>
                                  <p:childTnLst>
                                    <p:set>
                                      <p:cBhvr>
                                        <p:cTn id="68" dur="1" fill="hold">
                                          <p:stCondLst>
                                            <p:cond delay="0"/>
                                          </p:stCondLst>
                                        </p:cTn>
                                        <p:tgtEl>
                                          <p:spTgt spid="1028"/>
                                        </p:tgtEl>
                                        <p:attrNameLst>
                                          <p:attrName>style.visibility</p:attrName>
                                        </p:attrNameLst>
                                      </p:cBhvr>
                                      <p:to>
                                        <p:strVal val="visible"/>
                                      </p:to>
                                    </p:set>
                                    <p:animEffect transition="in" filter="dissolve">
                                      <p:cBhvr>
                                        <p:cTn id="69"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chemeClr val="accent1">
                <a:lumMod val="50000"/>
              </a:schemeClr>
            </a:gs>
            <a:gs pos="89999">
              <a:schemeClr val="accent1">
                <a:lumMod val="90000"/>
              </a:schemeClr>
            </a:gs>
          </a:gsLst>
          <a:lin ang="7200000" scaled="0"/>
        </a:gradFill>
        <a:effectLst/>
      </p:bgPr>
    </p:bg>
    <p:spTree>
      <p:nvGrpSpPr>
        <p:cNvPr id="1" name=""/>
        <p:cNvGrpSpPr/>
        <p:nvPr/>
      </p:nvGrpSpPr>
      <p:grpSpPr>
        <a:xfrm>
          <a:off x="0" y="0"/>
          <a:ext cx="0" cy="0"/>
          <a:chOff x="0" y="0"/>
          <a:chExt cx="0" cy="0"/>
        </a:xfrm>
      </p:grpSpPr>
      <p:sp>
        <p:nvSpPr>
          <p:cNvPr id="7" name="Rectangle 6"/>
          <p:cNvSpPr/>
          <p:nvPr/>
        </p:nvSpPr>
        <p:spPr>
          <a:xfrm>
            <a:off x="838200" y="0"/>
            <a:ext cx="5917004" cy="1754326"/>
          </a:xfrm>
          <a:prstGeom prst="rect">
            <a:avLst/>
          </a:prstGeom>
          <a:noFill/>
        </p:spPr>
        <p:txBody>
          <a:bodyPr wrap="none" lIns="91440" tIns="45720" rIns="91440" bIns="45720">
            <a:spAutoFit/>
          </a:bodyPr>
          <a:lstStyle/>
          <a:p>
            <a:pPr algn="ctr"/>
            <a:r>
              <a:rPr 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Streams &amp; Ponds</a:t>
            </a:r>
          </a:p>
          <a:p>
            <a:pPr algn="ctr"/>
            <a:r>
              <a:rPr 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Chemical Test</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0" name="TextBox 9"/>
          <p:cNvSpPr txBox="1"/>
          <p:nvPr/>
        </p:nvSpPr>
        <p:spPr>
          <a:xfrm>
            <a:off x="0" y="2514600"/>
            <a:ext cx="10210800" cy="4555093"/>
          </a:xfrm>
          <a:prstGeom prst="rect">
            <a:avLst/>
          </a:prstGeom>
          <a:noFill/>
        </p:spPr>
        <p:txBody>
          <a:bodyPr wrap="square" rtlCol="0">
            <a:spAutoFit/>
          </a:bodyPr>
          <a:lstStyle/>
          <a:p>
            <a:r>
              <a:rPr lang="en-US" sz="2000" b="1" dirty="0" smtClean="0">
                <a:solidFill>
                  <a:srgbClr val="002060"/>
                </a:solidFill>
              </a:rPr>
              <a:t>During this part of the camp we tested the pond and stream water for these chemical properties:</a:t>
            </a:r>
          </a:p>
          <a:p>
            <a:endParaRPr lang="en-US" sz="2000" b="1" dirty="0" smtClean="0">
              <a:solidFill>
                <a:srgbClr val="002060"/>
              </a:solidFill>
            </a:endParaRPr>
          </a:p>
          <a:p>
            <a:pPr marL="342900" indent="-342900">
              <a:buAutoNum type="arabicPeriod"/>
            </a:pPr>
            <a:r>
              <a:rPr lang="en-US" sz="2000" dirty="0" smtClean="0">
                <a:solidFill>
                  <a:srgbClr val="002060"/>
                </a:solidFill>
              </a:rPr>
              <a:t>Hardness</a:t>
            </a:r>
          </a:p>
          <a:p>
            <a:pPr marL="342900" indent="-342900">
              <a:buAutoNum type="arabicPeriod"/>
            </a:pPr>
            <a:r>
              <a:rPr lang="en-US" sz="2000" dirty="0" smtClean="0">
                <a:solidFill>
                  <a:srgbClr val="002060"/>
                </a:solidFill>
              </a:rPr>
              <a:t>D.O (</a:t>
            </a:r>
            <a:r>
              <a:rPr lang="en-US" sz="2000" dirty="0" smtClean="0">
                <a:solidFill>
                  <a:srgbClr val="002060"/>
                </a:solidFill>
              </a:rPr>
              <a:t>dissolved oxygen)</a:t>
            </a:r>
          </a:p>
          <a:p>
            <a:pPr marL="342900" indent="-342900">
              <a:buAutoNum type="arabicPeriod"/>
            </a:pPr>
            <a:r>
              <a:rPr lang="en-US" sz="2000" dirty="0" smtClean="0">
                <a:solidFill>
                  <a:srgbClr val="002060"/>
                </a:solidFill>
              </a:rPr>
              <a:t>Iron</a:t>
            </a:r>
          </a:p>
          <a:p>
            <a:pPr marL="342900" indent="-342900">
              <a:buAutoNum type="arabicPeriod"/>
            </a:pPr>
            <a:r>
              <a:rPr lang="en-US" sz="2000" dirty="0" smtClean="0">
                <a:solidFill>
                  <a:srgbClr val="002060"/>
                </a:solidFill>
              </a:rPr>
              <a:t>Nitrogen </a:t>
            </a:r>
          </a:p>
          <a:p>
            <a:pPr marL="342900" indent="-342900">
              <a:buAutoNum type="arabicPeriod"/>
            </a:pPr>
            <a:r>
              <a:rPr lang="en-US" sz="2000" dirty="0" smtClean="0">
                <a:solidFill>
                  <a:srgbClr val="002060"/>
                </a:solidFill>
              </a:rPr>
              <a:t>P.H</a:t>
            </a:r>
            <a:r>
              <a:rPr lang="en-US" sz="2000" dirty="0" smtClean="0">
                <a:solidFill>
                  <a:srgbClr val="002060"/>
                </a:solidFill>
              </a:rPr>
              <a:t>. (</a:t>
            </a:r>
            <a:r>
              <a:rPr lang="en-US" sz="2000" dirty="0" smtClean="0">
                <a:solidFill>
                  <a:srgbClr val="002060"/>
                </a:solidFill>
              </a:rPr>
              <a:t>power of </a:t>
            </a:r>
            <a:r>
              <a:rPr lang="en-US" sz="2000" dirty="0" smtClean="0">
                <a:solidFill>
                  <a:srgbClr val="002060"/>
                </a:solidFill>
              </a:rPr>
              <a:t>hydrogen) </a:t>
            </a:r>
            <a:endParaRPr lang="en-US" sz="2000" dirty="0" smtClean="0">
              <a:solidFill>
                <a:srgbClr val="002060"/>
              </a:solidFill>
            </a:endParaRPr>
          </a:p>
          <a:p>
            <a:pPr marL="342900" indent="-342900">
              <a:buAutoNum type="arabicPeriod"/>
            </a:pPr>
            <a:r>
              <a:rPr lang="en-US" sz="2000" dirty="0" smtClean="0">
                <a:solidFill>
                  <a:srgbClr val="002060"/>
                </a:solidFill>
              </a:rPr>
              <a:t>Conductivity</a:t>
            </a:r>
          </a:p>
          <a:p>
            <a:pPr marL="342900" indent="-342900">
              <a:buAutoNum type="arabicPeriod"/>
            </a:pPr>
            <a:r>
              <a:rPr lang="en-US" sz="2000" dirty="0" smtClean="0">
                <a:solidFill>
                  <a:srgbClr val="002060"/>
                </a:solidFill>
              </a:rPr>
              <a:t>Temperature</a:t>
            </a:r>
          </a:p>
          <a:p>
            <a:pPr marL="342900" indent="-342900">
              <a:buAutoNum type="arabicPeriod"/>
            </a:pPr>
            <a:r>
              <a:rPr lang="en-US" sz="2000" dirty="0" smtClean="0">
                <a:solidFill>
                  <a:srgbClr val="002060"/>
                </a:solidFill>
              </a:rPr>
              <a:t>Alcoholicity</a:t>
            </a:r>
          </a:p>
          <a:p>
            <a:pPr marL="342900" indent="-342900"/>
            <a:endParaRPr lang="en-US" dirty="0" smtClean="0"/>
          </a:p>
          <a:p>
            <a:pPr marL="342900" indent="-342900">
              <a:buAutoNum type="arabicPeriod"/>
            </a:pPr>
            <a:endParaRPr lang="en-US" dirty="0" smtClean="0"/>
          </a:p>
          <a:p>
            <a:pPr marL="342900" indent="-342900">
              <a:buAutoNum type="arabicPeriod"/>
            </a:pPr>
            <a:endParaRPr lang="en-US" dirty="0" smtClean="0"/>
          </a:p>
          <a:p>
            <a:pPr marL="342900" indent="-342900">
              <a:buAutoNum type="arabicPeriod"/>
            </a:pPr>
            <a:endParaRPr lang="en-US" dirty="0" smtClean="0"/>
          </a:p>
        </p:txBody>
      </p:sp>
      <p:pic>
        <p:nvPicPr>
          <p:cNvPr id="1027" name="Picture 3"/>
          <p:cNvPicPr>
            <a:picLocks noChangeAspect="1" noChangeArrowheads="1"/>
          </p:cNvPicPr>
          <p:nvPr/>
        </p:nvPicPr>
        <p:blipFill>
          <a:blip r:embed="rId2" cstate="print"/>
          <a:srcRect/>
          <a:stretch>
            <a:fillRect/>
          </a:stretch>
        </p:blipFill>
        <p:spPr bwMode="auto">
          <a:xfrm>
            <a:off x="14173200" y="11506200"/>
            <a:ext cx="29565600" cy="22174200"/>
          </a:xfrm>
          <a:prstGeom prst="rect">
            <a:avLst/>
          </a:prstGeom>
          <a:noFill/>
          <a:ln w="9525">
            <a:noFill/>
            <a:miter lim="800000"/>
            <a:headEnd/>
            <a:tailEnd/>
          </a:ln>
          <a:effectLst/>
        </p:spPr>
      </p:pic>
      <p:pic>
        <p:nvPicPr>
          <p:cNvPr id="2" name="Picture 3" descr="E:\red owls project\DSCN0014.jpg"/>
          <p:cNvPicPr>
            <a:picLocks noChangeAspect="1" noChangeArrowheads="1"/>
          </p:cNvPicPr>
          <p:nvPr/>
        </p:nvPicPr>
        <p:blipFill>
          <a:blip r:embed="rId3" cstate="print"/>
          <a:srcRect/>
          <a:stretch>
            <a:fillRect/>
          </a:stretch>
        </p:blipFill>
        <p:spPr bwMode="auto">
          <a:xfrm>
            <a:off x="4724400" y="3352800"/>
            <a:ext cx="3860800" cy="2895600"/>
          </a:xfrm>
          <a:prstGeom prst="rect">
            <a:avLst/>
          </a:prstGeom>
          <a:noFill/>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0" fill="hold"/>
                                        <p:tgtEl>
                                          <p:spTgt spid="7"/>
                                        </p:tgtEl>
                                        <p:attrNameLst>
                                          <p:attrName>ppt_w</p:attrName>
                                        </p:attrNameLst>
                                      </p:cBhvr>
                                      <p:tavLst>
                                        <p:tav tm="0" fmla="#ppt_w*sin(2.5*pi*$)">
                                          <p:val>
                                            <p:fltVal val="0"/>
                                          </p:val>
                                        </p:tav>
                                        <p:tav tm="100000">
                                          <p:val>
                                            <p:fltVal val="1"/>
                                          </p:val>
                                        </p:tav>
                                      </p:tavLst>
                                    </p:anim>
                                    <p:anim calcmode="lin" valueType="num">
                                      <p:cBhvr>
                                        <p:cTn id="8" dur="5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5"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anim calcmode="lin" valueType="num">
                                      <p:cBhvr>
                                        <p:cTn id="14" dur="2000" fill="hold"/>
                                        <p:tgtEl>
                                          <p:spTgt spid="2"/>
                                        </p:tgtEl>
                                        <p:attrNameLst>
                                          <p:attrName>style.rotation</p:attrName>
                                        </p:attrNameLst>
                                      </p:cBhvr>
                                      <p:tavLst>
                                        <p:tav tm="0">
                                          <p:val>
                                            <p:fltVal val="720"/>
                                          </p:val>
                                        </p:tav>
                                        <p:tav tm="100000">
                                          <p:val>
                                            <p:fltVal val="0"/>
                                          </p:val>
                                        </p:tav>
                                      </p:tavLst>
                                    </p:anim>
                                    <p:anim calcmode="lin" valueType="num">
                                      <p:cBhvr>
                                        <p:cTn id="15" dur="2000" fill="hold"/>
                                        <p:tgtEl>
                                          <p:spTgt spid="2"/>
                                        </p:tgtEl>
                                        <p:attrNameLst>
                                          <p:attrName>ppt_h</p:attrName>
                                        </p:attrNameLst>
                                      </p:cBhvr>
                                      <p:tavLst>
                                        <p:tav tm="0">
                                          <p:val>
                                            <p:fltVal val="0"/>
                                          </p:val>
                                        </p:tav>
                                        <p:tav tm="100000">
                                          <p:val>
                                            <p:strVal val="#ppt_h"/>
                                          </p:val>
                                        </p:tav>
                                      </p:tavLst>
                                    </p:anim>
                                    <p:anim calcmode="lin" valueType="num">
                                      <p:cBhvr>
                                        <p:cTn id="16" dur="2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4" name="Rectangle 3"/>
          <p:cNvSpPr/>
          <p:nvPr/>
        </p:nvSpPr>
        <p:spPr>
          <a:xfrm>
            <a:off x="914400" y="228600"/>
            <a:ext cx="7673768"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“Critter” Catching</a:t>
            </a: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6" name="TextBox 5"/>
          <p:cNvSpPr txBox="1"/>
          <p:nvPr/>
        </p:nvSpPr>
        <p:spPr>
          <a:xfrm>
            <a:off x="304800" y="2057400"/>
            <a:ext cx="8534400" cy="1200329"/>
          </a:xfrm>
          <a:prstGeom prst="rect">
            <a:avLst/>
          </a:prstGeom>
          <a:noFill/>
        </p:spPr>
        <p:txBody>
          <a:bodyPr wrap="square" rtlCol="0">
            <a:spAutoFit/>
          </a:bodyPr>
          <a:lstStyle/>
          <a:p>
            <a:r>
              <a:rPr lang="en-US" dirty="0" smtClean="0">
                <a:solidFill>
                  <a:srgbClr val="002060"/>
                </a:solidFill>
              </a:rPr>
              <a:t>We caught macro-invertebrate in the stream and pond, to figure out how healthy the bodies of water were. This is connected with the chemical test, because they both show how healthy the bodies of water are.</a:t>
            </a:r>
          </a:p>
          <a:p>
            <a:r>
              <a:rPr lang="en-US" dirty="0" smtClean="0">
                <a:solidFill>
                  <a:srgbClr val="002060"/>
                </a:solidFill>
              </a:rPr>
              <a:t>These are some of the things we found:</a:t>
            </a:r>
          </a:p>
        </p:txBody>
      </p:sp>
      <p:sp>
        <p:nvSpPr>
          <p:cNvPr id="8" name="TextBox 7"/>
          <p:cNvSpPr txBox="1"/>
          <p:nvPr/>
        </p:nvSpPr>
        <p:spPr>
          <a:xfrm>
            <a:off x="381000" y="3810000"/>
            <a:ext cx="3733800" cy="1754326"/>
          </a:xfrm>
          <a:prstGeom prst="rect">
            <a:avLst/>
          </a:prstGeom>
          <a:noFill/>
        </p:spPr>
        <p:txBody>
          <a:bodyPr wrap="square" rtlCol="0">
            <a:spAutoFit/>
          </a:bodyPr>
          <a:lstStyle/>
          <a:p>
            <a:r>
              <a:rPr lang="en-US" b="1" dirty="0" smtClean="0">
                <a:solidFill>
                  <a:srgbClr val="002060"/>
                </a:solidFill>
              </a:rPr>
              <a:t>Stream</a:t>
            </a:r>
          </a:p>
          <a:p>
            <a:r>
              <a:rPr lang="en-US" dirty="0" smtClean="0">
                <a:solidFill>
                  <a:srgbClr val="002060"/>
                </a:solidFill>
              </a:rPr>
              <a:t>Crayfish</a:t>
            </a:r>
          </a:p>
          <a:p>
            <a:r>
              <a:rPr lang="en-US" dirty="0" smtClean="0">
                <a:solidFill>
                  <a:srgbClr val="002060"/>
                </a:solidFill>
              </a:rPr>
              <a:t>Stonefly nymphs</a:t>
            </a:r>
          </a:p>
          <a:p>
            <a:r>
              <a:rPr lang="en-US" dirty="0" smtClean="0">
                <a:solidFill>
                  <a:srgbClr val="002060"/>
                </a:solidFill>
              </a:rPr>
              <a:t>Mayfly nymphs</a:t>
            </a:r>
          </a:p>
          <a:p>
            <a:r>
              <a:rPr lang="en-US" dirty="0" smtClean="0">
                <a:solidFill>
                  <a:srgbClr val="002060"/>
                </a:solidFill>
              </a:rPr>
              <a:t>Dragonfly nymphs</a:t>
            </a:r>
          </a:p>
          <a:p>
            <a:r>
              <a:rPr lang="en-US" dirty="0" smtClean="0">
                <a:solidFill>
                  <a:srgbClr val="002060"/>
                </a:solidFill>
              </a:rPr>
              <a:t>worms</a:t>
            </a:r>
          </a:p>
        </p:txBody>
      </p:sp>
      <p:sp>
        <p:nvSpPr>
          <p:cNvPr id="10" name="TextBox 9"/>
          <p:cNvSpPr txBox="1"/>
          <p:nvPr/>
        </p:nvSpPr>
        <p:spPr>
          <a:xfrm>
            <a:off x="4800600" y="3886200"/>
            <a:ext cx="4114800" cy="2585323"/>
          </a:xfrm>
          <a:prstGeom prst="rect">
            <a:avLst/>
          </a:prstGeom>
          <a:noFill/>
        </p:spPr>
        <p:txBody>
          <a:bodyPr wrap="square" rtlCol="0">
            <a:spAutoFit/>
          </a:bodyPr>
          <a:lstStyle/>
          <a:p>
            <a:r>
              <a:rPr lang="en-US" b="1" dirty="0" smtClean="0">
                <a:solidFill>
                  <a:srgbClr val="002060"/>
                </a:solidFill>
              </a:rPr>
              <a:t>Pond</a:t>
            </a:r>
          </a:p>
          <a:p>
            <a:r>
              <a:rPr lang="en-US" dirty="0" smtClean="0">
                <a:solidFill>
                  <a:srgbClr val="002060"/>
                </a:solidFill>
              </a:rPr>
              <a:t>Leeches</a:t>
            </a:r>
          </a:p>
          <a:p>
            <a:r>
              <a:rPr lang="en-US" dirty="0" smtClean="0">
                <a:solidFill>
                  <a:srgbClr val="002060"/>
                </a:solidFill>
              </a:rPr>
              <a:t>Tadpoles</a:t>
            </a:r>
          </a:p>
          <a:p>
            <a:r>
              <a:rPr lang="en-US" dirty="0" smtClean="0">
                <a:solidFill>
                  <a:srgbClr val="002060"/>
                </a:solidFill>
              </a:rPr>
              <a:t>Frogs</a:t>
            </a:r>
          </a:p>
          <a:p>
            <a:r>
              <a:rPr lang="en-US" dirty="0" smtClean="0">
                <a:solidFill>
                  <a:srgbClr val="002060"/>
                </a:solidFill>
              </a:rPr>
              <a:t>Turtles</a:t>
            </a:r>
          </a:p>
          <a:p>
            <a:r>
              <a:rPr lang="en-US" dirty="0" smtClean="0">
                <a:solidFill>
                  <a:srgbClr val="002060"/>
                </a:solidFill>
              </a:rPr>
              <a:t>Water boatmen</a:t>
            </a:r>
          </a:p>
          <a:p>
            <a:r>
              <a:rPr lang="en-US" dirty="0" smtClean="0">
                <a:solidFill>
                  <a:srgbClr val="002060"/>
                </a:solidFill>
              </a:rPr>
              <a:t>Mosquito nymphs</a:t>
            </a:r>
          </a:p>
          <a:p>
            <a:r>
              <a:rPr lang="en-US" dirty="0" smtClean="0">
                <a:solidFill>
                  <a:srgbClr val="002060"/>
                </a:solidFill>
              </a:rPr>
              <a:t>&amp; lots of rocks</a:t>
            </a:r>
          </a:p>
          <a:p>
            <a:endParaRPr lang="en-US" dirty="0" smtClean="0"/>
          </a:p>
        </p:txBody>
      </p:sp>
      <p:pic>
        <p:nvPicPr>
          <p:cNvPr id="2050" name="Picture 2" descr="E:\red owls project\DSCN0037.jpg"/>
          <p:cNvPicPr>
            <a:picLocks noChangeAspect="1" noChangeArrowheads="1"/>
          </p:cNvPicPr>
          <p:nvPr/>
        </p:nvPicPr>
        <p:blipFill>
          <a:blip r:embed="rId3" cstate="print"/>
          <a:srcRect/>
          <a:stretch>
            <a:fillRect/>
          </a:stretch>
        </p:blipFill>
        <p:spPr bwMode="auto">
          <a:xfrm>
            <a:off x="6858000" y="3429000"/>
            <a:ext cx="2114549" cy="2819400"/>
          </a:xfrm>
          <a:prstGeom prst="rect">
            <a:avLst/>
          </a:prstGeom>
          <a:noFill/>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 calcmode="lin" valueType="num">
                                      <p:cBhvr>
                                        <p:cTn id="9" dur="2000" fill="hold"/>
                                        <p:tgtEl>
                                          <p:spTgt spid="4"/>
                                        </p:tgtEl>
                                        <p:attrNameLst>
                                          <p:attrName>style.rotation</p:attrName>
                                        </p:attrNameLst>
                                      </p:cBhvr>
                                      <p:tavLst>
                                        <p:tav tm="0">
                                          <p:val>
                                            <p:fltVal val="90"/>
                                          </p:val>
                                        </p:tav>
                                        <p:tav tm="100000">
                                          <p:val>
                                            <p:fltVal val="0"/>
                                          </p:val>
                                        </p:tav>
                                      </p:tavLst>
                                    </p:anim>
                                    <p:animEffect transition="in" filter="fade">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0" y="0"/>
            <a:ext cx="9144000" cy="6858000"/>
          </a:xfrm>
          <a:prstGeom prst="rect">
            <a:avLst/>
          </a:prstGeom>
          <a:solidFill>
            <a:srgbClr val="993300"/>
          </a:solidFill>
          <a:ln w="9525">
            <a:solidFill>
              <a:schemeClr val="tx1"/>
            </a:solidFill>
            <a:miter lim="800000"/>
            <a:headEnd/>
            <a:tailEnd/>
          </a:ln>
        </p:spPr>
        <p:txBody>
          <a:bodyPr wrap="none" anchor="ctr"/>
          <a:lstStyle/>
          <a:p>
            <a:pPr algn="ctr"/>
            <a:endParaRPr lang="en-US" dirty="0"/>
          </a:p>
        </p:txBody>
      </p:sp>
      <p:pic>
        <p:nvPicPr>
          <p:cNvPr id="5123" name="Picture 8" descr="071019-urban-owls_big"/>
          <p:cNvPicPr>
            <a:picLocks noChangeAspect="1" noChangeArrowheads="1"/>
          </p:cNvPicPr>
          <p:nvPr/>
        </p:nvPicPr>
        <p:blipFill>
          <a:blip r:embed="rId2" cstate="print">
            <a:lum bright="70000" contrast="-70000"/>
          </a:blip>
          <a:srcRect/>
          <a:stretch>
            <a:fillRect/>
          </a:stretch>
        </p:blipFill>
        <p:spPr bwMode="auto">
          <a:xfrm>
            <a:off x="0" y="0"/>
            <a:ext cx="9144000" cy="6858000"/>
          </a:xfrm>
          <a:prstGeom prst="rect">
            <a:avLst/>
          </a:prstGeom>
          <a:noFill/>
          <a:ln w="9525">
            <a:noFill/>
            <a:miter lim="800000"/>
            <a:headEnd/>
            <a:tailEnd/>
          </a:ln>
        </p:spPr>
      </p:pic>
      <p:sp>
        <p:nvSpPr>
          <p:cNvPr id="5" name="Rectangle 4"/>
          <p:cNvSpPr/>
          <p:nvPr/>
        </p:nvSpPr>
        <p:spPr>
          <a:xfrm>
            <a:off x="1905000" y="152400"/>
            <a:ext cx="5224508" cy="923330"/>
          </a:xfrm>
          <a:prstGeom prst="rect">
            <a:avLst/>
          </a:prstGeom>
          <a:blipFill>
            <a:blip r:embed="rId3" cstate="print"/>
            <a:tile tx="0" ty="0" sx="100000" sy="100000" flip="none" algn="tl"/>
          </a:blip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Exploring Soils</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6" name="TextBox 5"/>
          <p:cNvSpPr txBox="1"/>
          <p:nvPr/>
        </p:nvSpPr>
        <p:spPr>
          <a:xfrm>
            <a:off x="0" y="1600200"/>
            <a:ext cx="8534400" cy="1477328"/>
          </a:xfrm>
          <a:prstGeom prst="rect">
            <a:avLst/>
          </a:prstGeom>
          <a:noFill/>
        </p:spPr>
        <p:txBody>
          <a:bodyPr wrap="square" rtlCol="0">
            <a:spAutoFit/>
          </a:bodyPr>
          <a:lstStyle/>
          <a:p>
            <a:r>
              <a:rPr lang="en-US" dirty="0" smtClean="0"/>
              <a:t>When we were exploring soils we dug up soil until we found a change in color. We also searched for insects. When doing this our group found a small cricket. Then we measured how steep the hill was with a level, a meter stick, and a long board.  After that we took some soil and put it in a plastic container and measured the P.H(power of hydrogen) with a chemical.</a:t>
            </a:r>
            <a:endParaRPr lang="en-US" dirty="0"/>
          </a:p>
        </p:txBody>
      </p:sp>
      <p:pic>
        <p:nvPicPr>
          <p:cNvPr id="2050" name="Picture 2" descr="E:\DSCN0060.jpg"/>
          <p:cNvPicPr>
            <a:picLocks noChangeAspect="1" noChangeArrowheads="1"/>
          </p:cNvPicPr>
          <p:nvPr/>
        </p:nvPicPr>
        <p:blipFill>
          <a:blip r:embed="rId4" cstate="print"/>
          <a:srcRect/>
          <a:stretch>
            <a:fillRect/>
          </a:stretch>
        </p:blipFill>
        <p:spPr bwMode="auto">
          <a:xfrm>
            <a:off x="228600" y="3581400"/>
            <a:ext cx="3454399" cy="2590800"/>
          </a:xfrm>
          <a:prstGeom prst="rect">
            <a:avLst/>
          </a:prstGeom>
          <a:noFill/>
        </p:spPr>
      </p:pic>
      <p:pic>
        <p:nvPicPr>
          <p:cNvPr id="2051" name="Picture 3" descr="E:\DSCN0075.jpg"/>
          <p:cNvPicPr>
            <a:picLocks noChangeAspect="1" noChangeArrowheads="1"/>
          </p:cNvPicPr>
          <p:nvPr/>
        </p:nvPicPr>
        <p:blipFill>
          <a:blip r:embed="rId5" cstate="print"/>
          <a:srcRect/>
          <a:stretch>
            <a:fillRect/>
          </a:stretch>
        </p:blipFill>
        <p:spPr bwMode="auto">
          <a:xfrm>
            <a:off x="5334000" y="3657600"/>
            <a:ext cx="3505200" cy="2514600"/>
          </a:xfrm>
          <a:prstGeom prst="rect">
            <a:avLst/>
          </a:prstGeom>
          <a:noFill/>
        </p:spPr>
      </p:pic>
      <p:sp>
        <p:nvSpPr>
          <p:cNvPr id="11" name="TextBox 10"/>
          <p:cNvSpPr txBox="1"/>
          <p:nvPr/>
        </p:nvSpPr>
        <p:spPr>
          <a:xfrm>
            <a:off x="5257800" y="5791200"/>
            <a:ext cx="3733800" cy="369332"/>
          </a:xfrm>
          <a:prstGeom prst="rect">
            <a:avLst/>
          </a:prstGeom>
          <a:noFill/>
        </p:spPr>
        <p:txBody>
          <a:bodyPr wrap="square" rtlCol="0">
            <a:spAutoFit/>
          </a:bodyPr>
          <a:lstStyle/>
          <a:p>
            <a:r>
              <a:rPr lang="en-US" b="1" dirty="0" smtClean="0">
                <a:solidFill>
                  <a:schemeClr val="bg1"/>
                </a:solidFill>
              </a:rPr>
              <a:t>These are the supplies we used. </a:t>
            </a:r>
            <a:endParaRPr lang="en-US" b="1" dirty="0">
              <a:solidFill>
                <a:schemeClr val="bg1"/>
              </a:solidFill>
            </a:endParaRPr>
          </a:p>
        </p:txBody>
      </p:sp>
      <p:sp>
        <p:nvSpPr>
          <p:cNvPr id="12" name="TextBox 11"/>
          <p:cNvSpPr txBox="1"/>
          <p:nvPr/>
        </p:nvSpPr>
        <p:spPr>
          <a:xfrm>
            <a:off x="304800" y="5715000"/>
            <a:ext cx="3352800" cy="369332"/>
          </a:xfrm>
          <a:prstGeom prst="rect">
            <a:avLst/>
          </a:prstGeom>
          <a:noFill/>
        </p:spPr>
        <p:txBody>
          <a:bodyPr wrap="square" rtlCol="0">
            <a:spAutoFit/>
          </a:bodyPr>
          <a:lstStyle/>
          <a:p>
            <a:r>
              <a:rPr lang="en-US" b="1" dirty="0" smtClean="0">
                <a:solidFill>
                  <a:schemeClr val="bg1"/>
                </a:solidFill>
              </a:rPr>
              <a:t>This is us digging our hole.</a:t>
            </a:r>
            <a:endParaRPr lang="en-US" b="1" dirty="0">
              <a:solidFill>
                <a:schemeClr val="bg1"/>
              </a:solidFill>
            </a:endParaRPr>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7200000" scaled="0"/>
        </a:gradFill>
        <a:effectLst/>
      </p:bgPr>
    </p:bg>
    <p:spTree>
      <p:nvGrpSpPr>
        <p:cNvPr id="1" name=""/>
        <p:cNvGrpSpPr/>
        <p:nvPr/>
      </p:nvGrpSpPr>
      <p:grpSpPr>
        <a:xfrm>
          <a:off x="0" y="0"/>
          <a:ext cx="0" cy="0"/>
          <a:chOff x="0" y="0"/>
          <a:chExt cx="0" cy="0"/>
        </a:xfrm>
      </p:grpSpPr>
      <p:sp>
        <p:nvSpPr>
          <p:cNvPr id="5" name="Rectangle 4"/>
          <p:cNvSpPr/>
          <p:nvPr/>
        </p:nvSpPr>
        <p:spPr>
          <a:xfrm>
            <a:off x="1600200" y="152400"/>
            <a:ext cx="6324600" cy="923330"/>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Crafts</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6" name="TextBox 5"/>
          <p:cNvSpPr txBox="1"/>
          <p:nvPr/>
        </p:nvSpPr>
        <p:spPr>
          <a:xfrm>
            <a:off x="381000" y="1828800"/>
            <a:ext cx="8458200" cy="1477328"/>
          </a:xfrm>
          <a:prstGeom prst="rect">
            <a:avLst/>
          </a:prstGeom>
          <a:noFill/>
        </p:spPr>
        <p:txBody>
          <a:bodyPr wrap="square" rtlCol="0">
            <a:spAutoFit/>
          </a:bodyPr>
          <a:lstStyle/>
          <a:p>
            <a:r>
              <a:rPr lang="en-US" dirty="0" smtClean="0"/>
              <a:t>One of the things we did were crafts. One of the things we did was make birdfeeders out of gallon milk jugs. This shows how to make something out of milk jugs that could have been thrown away. This is an example of recycling.</a:t>
            </a:r>
          </a:p>
          <a:p>
            <a:r>
              <a:rPr lang="en-US" dirty="0" smtClean="0"/>
              <a:t>	We also painted t-shirts. We were recycling a white t-shirt and making it look brand new. </a:t>
            </a:r>
          </a:p>
        </p:txBody>
      </p:sp>
      <p:pic>
        <p:nvPicPr>
          <p:cNvPr id="3074" name="Picture 2" descr="E:\DSCN0047.jpg"/>
          <p:cNvPicPr>
            <a:picLocks noChangeAspect="1" noChangeArrowheads="1"/>
          </p:cNvPicPr>
          <p:nvPr/>
        </p:nvPicPr>
        <p:blipFill>
          <a:blip r:embed="rId2" cstate="print"/>
          <a:srcRect/>
          <a:stretch>
            <a:fillRect/>
          </a:stretch>
        </p:blipFill>
        <p:spPr bwMode="auto">
          <a:xfrm>
            <a:off x="457199" y="3581400"/>
            <a:ext cx="4165599" cy="3124200"/>
          </a:xfrm>
          <a:prstGeom prst="rect">
            <a:avLst/>
          </a:prstGeom>
          <a:noFill/>
        </p:spPr>
      </p:pic>
      <p:pic>
        <p:nvPicPr>
          <p:cNvPr id="3075" name="Picture 3" descr="E:\DSCN0117.jpg"/>
          <p:cNvPicPr>
            <a:picLocks noChangeAspect="1" noChangeArrowheads="1"/>
          </p:cNvPicPr>
          <p:nvPr/>
        </p:nvPicPr>
        <p:blipFill>
          <a:blip r:embed="rId3" cstate="print"/>
          <a:srcRect/>
          <a:stretch>
            <a:fillRect/>
          </a:stretch>
        </p:blipFill>
        <p:spPr bwMode="auto">
          <a:xfrm>
            <a:off x="4724400" y="3581400"/>
            <a:ext cx="4140200" cy="3105150"/>
          </a:xfrm>
          <a:prstGeom prst="rect">
            <a:avLst/>
          </a:prstGeom>
          <a:noFill/>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1"/>
                                          </p:val>
                                        </p:tav>
                                        <p:tav tm="100000">
                                          <p:val>
                                            <p:strVal val="#ppt_x"/>
                                          </p:val>
                                        </p:tav>
                                      </p:tavLst>
                                    </p:anim>
                                    <p:anim calcmode="lin" valueType="num">
                                      <p:cBhvr>
                                        <p:cTn id="9"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F9966"/>
            </a:gs>
            <a:gs pos="17999">
              <a:srgbClr val="FF9933"/>
            </a:gs>
            <a:gs pos="36000">
              <a:srgbClr val="FFFF00"/>
            </a:gs>
            <a:gs pos="36000">
              <a:srgbClr val="FFFF66"/>
            </a:gs>
            <a:gs pos="36000">
              <a:srgbClr val="FFFF99"/>
            </a:gs>
            <a:gs pos="36000">
              <a:srgbClr val="FFFFCC"/>
            </a:gs>
          </a:gsLst>
          <a:lin ang="3000000" scaled="0"/>
        </a:gradFill>
        <a:effectLst/>
      </p:bgPr>
    </p:bg>
    <p:spTree>
      <p:nvGrpSpPr>
        <p:cNvPr id="1" name=""/>
        <p:cNvGrpSpPr/>
        <p:nvPr/>
      </p:nvGrpSpPr>
      <p:grpSpPr>
        <a:xfrm>
          <a:off x="0" y="0"/>
          <a:ext cx="0" cy="0"/>
          <a:chOff x="0" y="0"/>
          <a:chExt cx="0" cy="0"/>
        </a:xfrm>
      </p:grpSpPr>
      <p:sp>
        <p:nvSpPr>
          <p:cNvPr id="4" name="Rectangle 3"/>
          <p:cNvSpPr/>
          <p:nvPr/>
        </p:nvSpPr>
        <p:spPr>
          <a:xfrm>
            <a:off x="4495800" y="609600"/>
            <a:ext cx="4267200" cy="1323439"/>
          </a:xfrm>
          <a:prstGeom prst="rect">
            <a:avLst/>
          </a:prstGeom>
          <a:noFill/>
        </p:spPr>
        <p:txBody>
          <a:bodyPr wrap="square" lIns="91440" tIns="45720" rIns="91440" bIns="45720">
            <a:spAutoFit/>
          </a:bodyPr>
          <a:lstStyle/>
          <a:p>
            <a:pPr algn="ctr"/>
            <a:r>
              <a:rPr lang="en-US" sz="8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GIS</a:t>
            </a:r>
            <a:endParaRPr lang="en-US" sz="8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5" name="TextBox 4"/>
          <p:cNvSpPr txBox="1"/>
          <p:nvPr/>
        </p:nvSpPr>
        <p:spPr>
          <a:xfrm>
            <a:off x="5257800" y="2209800"/>
            <a:ext cx="3429000" cy="3108543"/>
          </a:xfrm>
          <a:prstGeom prst="rect">
            <a:avLst/>
          </a:prstGeom>
          <a:noFill/>
        </p:spPr>
        <p:txBody>
          <a:bodyPr wrap="square" rtlCol="0">
            <a:spAutoFit/>
          </a:bodyPr>
          <a:lstStyle/>
          <a:p>
            <a:r>
              <a:rPr lang="en-US" sz="2800" dirty="0" smtClean="0">
                <a:latin typeface="Arial"/>
                <a:cs typeface="Arial"/>
              </a:rPr>
              <a:t>●</a:t>
            </a:r>
            <a:r>
              <a:rPr lang="en-US" sz="2800" dirty="0" smtClean="0"/>
              <a:t>GIS means Geographical Information System.  </a:t>
            </a:r>
          </a:p>
          <a:p>
            <a:r>
              <a:rPr lang="en-US" sz="2800" dirty="0" smtClean="0">
                <a:latin typeface="Arial"/>
                <a:cs typeface="Arial"/>
              </a:rPr>
              <a:t>●Layers adjust on the map</a:t>
            </a:r>
          </a:p>
          <a:p>
            <a:r>
              <a:rPr lang="en-US" sz="2800" dirty="0" smtClean="0">
                <a:latin typeface="Arial"/>
                <a:cs typeface="Arial"/>
              </a:rPr>
              <a:t>●Mr.Mummert used GIS for owl travel.</a:t>
            </a:r>
            <a:r>
              <a:rPr lang="en-US" sz="2800" dirty="0" smtClean="0"/>
              <a:t> </a:t>
            </a:r>
            <a:endParaRPr lang="en-US" sz="2800" dirty="0"/>
          </a:p>
        </p:txBody>
      </p:sp>
      <p:pic>
        <p:nvPicPr>
          <p:cNvPr id="1026" name="Picture 2" descr="E:\red owls project\DSCN0102.jpg"/>
          <p:cNvPicPr>
            <a:picLocks noChangeAspect="1" noChangeArrowheads="1"/>
          </p:cNvPicPr>
          <p:nvPr/>
        </p:nvPicPr>
        <p:blipFill>
          <a:blip r:embed="rId2" cstate="print"/>
          <a:srcRect/>
          <a:stretch>
            <a:fillRect/>
          </a:stretch>
        </p:blipFill>
        <p:spPr bwMode="auto">
          <a:xfrm>
            <a:off x="1524000" y="457200"/>
            <a:ext cx="3505200" cy="2628900"/>
          </a:xfrm>
          <a:prstGeom prst="rect">
            <a:avLst/>
          </a:prstGeom>
          <a:noFill/>
        </p:spPr>
      </p:pic>
      <p:pic>
        <p:nvPicPr>
          <p:cNvPr id="1027" name="Picture 3" descr="E:\red owls project\DSCN0109.jpg"/>
          <p:cNvPicPr>
            <a:picLocks noChangeAspect="1" noChangeArrowheads="1"/>
          </p:cNvPicPr>
          <p:nvPr/>
        </p:nvPicPr>
        <p:blipFill>
          <a:blip r:embed="rId3" cstate="print"/>
          <a:srcRect/>
          <a:stretch>
            <a:fillRect/>
          </a:stretch>
        </p:blipFill>
        <p:spPr bwMode="auto">
          <a:xfrm>
            <a:off x="609600" y="3962400"/>
            <a:ext cx="3270250" cy="2452688"/>
          </a:xfrm>
          <a:prstGeom prst="rect">
            <a:avLst/>
          </a:prstGeom>
          <a:noFill/>
        </p:spPr>
      </p:pic>
    </p:spTree>
  </p:cSld>
  <p:clrMapOvr>
    <a:masterClrMapping/>
  </p:clrMapOvr>
  <p:transition spd="med">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2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9" dur="2000" fill="hold"/>
                                        <p:tgtEl>
                                          <p:spTgt spid="4"/>
                                        </p:tgtEl>
                                        <p:attrNameLst>
                                          <p:attrName>ppt_y</p:attrName>
                                        </p:attrNameLst>
                                      </p:cBhvr>
                                      <p:tavLst>
                                        <p:tav tm="0">
                                          <p:val>
                                            <p:strVal val="#ppt_y"/>
                                          </p:val>
                                        </p:tav>
                                        <p:tav tm="100000">
                                          <p:val>
                                            <p:strVal val="#ppt_y"/>
                                          </p:val>
                                        </p:tav>
                                      </p:tavLst>
                                    </p:anim>
                                    <p:animEffect transition="in" filter="fade">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CCCCFF"/>
            </a:gs>
            <a:gs pos="17999">
              <a:srgbClr val="99CCFF"/>
            </a:gs>
            <a:gs pos="36000">
              <a:srgbClr val="9966FF"/>
            </a:gs>
            <a:gs pos="61000">
              <a:srgbClr val="CC99FF"/>
            </a:gs>
            <a:gs pos="82001">
              <a:srgbClr val="99CCFF"/>
            </a:gs>
            <a:gs pos="100000">
              <a:srgbClr val="CCCCFF"/>
            </a:gs>
          </a:gsLst>
          <a:lin ang="3000000" scaled="0"/>
        </a:gradFill>
        <a:effectLst/>
      </p:bgPr>
    </p:bg>
    <p:spTree>
      <p:nvGrpSpPr>
        <p:cNvPr id="1" name=""/>
        <p:cNvGrpSpPr/>
        <p:nvPr/>
      </p:nvGrpSpPr>
      <p:grpSpPr>
        <a:xfrm>
          <a:off x="0" y="0"/>
          <a:ext cx="0" cy="0"/>
          <a:chOff x="0" y="0"/>
          <a:chExt cx="0" cy="0"/>
        </a:xfrm>
      </p:grpSpPr>
      <p:sp>
        <p:nvSpPr>
          <p:cNvPr id="4" name="Rectangle 3"/>
          <p:cNvSpPr/>
          <p:nvPr/>
        </p:nvSpPr>
        <p:spPr>
          <a:xfrm>
            <a:off x="2212776" y="3429000"/>
            <a:ext cx="4262705" cy="923330"/>
          </a:xfrm>
          <a:prstGeom prst="rect">
            <a:avLst/>
          </a:prstGeom>
          <a:noFill/>
        </p:spPr>
        <p:txBody>
          <a:bodyPr wrap="none" lIns="91440" tIns="45720" rIns="91440" bIns="45720">
            <a:spAutoFit/>
          </a:bodyPr>
          <a:lstStyle/>
          <a:p>
            <a:pPr algn="ctr"/>
            <a:r>
              <a:rPr 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Geo</a:t>
            </a:r>
            <a:r>
              <a:rPr lang="en-US" sz="5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Cashing</a:t>
            </a:r>
            <a:endParaRPr 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TextBox 4"/>
          <p:cNvSpPr txBox="1"/>
          <p:nvPr/>
        </p:nvSpPr>
        <p:spPr>
          <a:xfrm>
            <a:off x="228600" y="304800"/>
            <a:ext cx="3810000" cy="3108543"/>
          </a:xfrm>
          <a:prstGeom prst="rect">
            <a:avLst/>
          </a:prstGeom>
          <a:noFill/>
        </p:spPr>
        <p:txBody>
          <a:bodyPr wrap="square" rtlCol="0">
            <a:spAutoFit/>
          </a:bodyPr>
          <a:lstStyle/>
          <a:p>
            <a:r>
              <a:rPr lang="en-US" sz="2800" dirty="0" smtClean="0"/>
              <a:t>We geo-cashed twice.</a:t>
            </a:r>
          </a:p>
          <a:p>
            <a:r>
              <a:rPr lang="en-US" sz="2800" dirty="0" smtClean="0">
                <a:latin typeface="Arial"/>
                <a:cs typeface="Arial"/>
              </a:rPr>
              <a:t>●We entered points into the GPS and went to them</a:t>
            </a:r>
          </a:p>
          <a:p>
            <a:r>
              <a:rPr lang="en-US" sz="2800" dirty="0" smtClean="0">
                <a:latin typeface="Arial"/>
                <a:cs typeface="Arial"/>
              </a:rPr>
              <a:t>●We had a riddle to solve once we got there</a:t>
            </a:r>
            <a:endParaRPr lang="en-US" sz="2800" dirty="0"/>
          </a:p>
        </p:txBody>
      </p:sp>
      <p:sp>
        <p:nvSpPr>
          <p:cNvPr id="6" name="TextBox 5"/>
          <p:cNvSpPr txBox="1"/>
          <p:nvPr/>
        </p:nvSpPr>
        <p:spPr>
          <a:xfrm>
            <a:off x="457200" y="4648200"/>
            <a:ext cx="8305800" cy="1661993"/>
          </a:xfrm>
          <a:prstGeom prst="rect">
            <a:avLst/>
          </a:prstGeom>
          <a:noFill/>
        </p:spPr>
        <p:txBody>
          <a:bodyPr wrap="square" rtlCol="0">
            <a:spAutoFit/>
          </a:bodyPr>
          <a:lstStyle/>
          <a:p>
            <a:r>
              <a:rPr lang="en-US" sz="2800" dirty="0" smtClean="0"/>
              <a:t>The second day was…</a:t>
            </a:r>
          </a:p>
          <a:p>
            <a:r>
              <a:rPr lang="en-US" sz="2800" dirty="0" smtClean="0">
                <a:latin typeface="Arial"/>
                <a:cs typeface="Arial"/>
              </a:rPr>
              <a:t>●we entered points and found baggies</a:t>
            </a:r>
          </a:p>
          <a:p>
            <a:r>
              <a:rPr lang="en-US" sz="2800" dirty="0" smtClean="0">
                <a:latin typeface="Arial"/>
                <a:cs typeface="Arial"/>
              </a:rPr>
              <a:t>● Then solved questions inside</a:t>
            </a:r>
          </a:p>
          <a:p>
            <a:endParaRPr lang="en-US" dirty="0" smtClean="0"/>
          </a:p>
        </p:txBody>
      </p:sp>
      <p:pic>
        <p:nvPicPr>
          <p:cNvPr id="2050" name="Picture 2" descr="E:\red owls project\DSCN0110.jpg"/>
          <p:cNvPicPr>
            <a:picLocks noChangeAspect="1" noChangeArrowheads="1"/>
          </p:cNvPicPr>
          <p:nvPr/>
        </p:nvPicPr>
        <p:blipFill>
          <a:blip r:embed="rId2" cstate="print"/>
          <a:srcRect/>
          <a:stretch>
            <a:fillRect/>
          </a:stretch>
        </p:blipFill>
        <p:spPr bwMode="auto">
          <a:xfrm>
            <a:off x="4876800" y="381000"/>
            <a:ext cx="3581400" cy="2686050"/>
          </a:xfrm>
          <a:prstGeom prst="rect">
            <a:avLst/>
          </a:prstGeom>
          <a:noFill/>
        </p:spPr>
      </p:pic>
      <p:sp>
        <p:nvSpPr>
          <p:cNvPr id="9" name="TextBox 8"/>
          <p:cNvSpPr txBox="1"/>
          <p:nvPr/>
        </p:nvSpPr>
        <p:spPr>
          <a:xfrm>
            <a:off x="4953000" y="2514600"/>
            <a:ext cx="3276600" cy="381000"/>
          </a:xfrm>
          <a:prstGeom prst="rect">
            <a:avLst/>
          </a:prstGeom>
          <a:noFill/>
        </p:spPr>
        <p:txBody>
          <a:bodyPr wrap="square" rtlCol="0">
            <a:spAutoFit/>
          </a:bodyPr>
          <a:lstStyle/>
          <a:p>
            <a:r>
              <a:rPr lang="en-US" dirty="0" smtClean="0"/>
              <a:t>This was our riddle paper </a:t>
            </a:r>
            <a:endParaRPr lang="en-US" dirty="0"/>
          </a:p>
        </p:txBody>
      </p:sp>
    </p:spTree>
  </p:cSld>
  <p:clrMapOvr>
    <a:masterClrMapping/>
  </p:clrMapOvr>
  <p:transition spd="med">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FF3300"/>
            </a:gs>
            <a:gs pos="45000">
              <a:srgbClr val="990000"/>
            </a:gs>
            <a:gs pos="70000">
              <a:srgbClr val="990000"/>
            </a:gs>
            <a:gs pos="100000">
              <a:srgbClr val="FF6699"/>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67200"/>
            <a:ext cx="8229600" cy="1858963"/>
          </a:xfrm>
        </p:spPr>
        <p:txBody>
          <a:bodyPr/>
          <a:lstStyle/>
          <a:p>
            <a:pPr>
              <a:buNone/>
            </a:pPr>
            <a:r>
              <a:rPr lang="en-US" dirty="0" smtClean="0"/>
              <a:t>We did a challenge to get across a river(dirt line). </a:t>
            </a:r>
          </a:p>
          <a:p>
            <a:pPr>
              <a:buNone/>
            </a:pPr>
            <a:r>
              <a:rPr lang="en-US" dirty="0" smtClean="0"/>
              <a:t>We had to use a rope.</a:t>
            </a:r>
            <a:endParaRPr lang="en-US" dirty="0"/>
          </a:p>
        </p:txBody>
      </p:sp>
      <p:sp>
        <p:nvSpPr>
          <p:cNvPr id="5" name="Rectangle 4"/>
          <p:cNvSpPr/>
          <p:nvPr/>
        </p:nvSpPr>
        <p:spPr>
          <a:xfrm>
            <a:off x="990600" y="304800"/>
            <a:ext cx="6686447" cy="923330"/>
          </a:xfrm>
          <a:prstGeom prst="rect">
            <a:avLst/>
          </a:prstGeom>
          <a:noFill/>
        </p:spPr>
        <p:txBody>
          <a:bodyPr wrap="square" lIns="91440" tIns="45720" rIns="91440" bIns="45720">
            <a:spAutoFit/>
          </a:bodyPr>
          <a:lstStyle/>
          <a:p>
            <a:pPr algn="ctr"/>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hlinkClick r:id="rId2" action="ppaction://hlinkfile"/>
              </a:rPr>
              <a:t>Team challenge</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1026" name="Picture 2" descr="E:\red owls project\DSCN0148.jpg"/>
          <p:cNvPicPr>
            <a:picLocks noChangeAspect="1" noChangeArrowheads="1"/>
          </p:cNvPicPr>
          <p:nvPr/>
        </p:nvPicPr>
        <p:blipFill>
          <a:blip r:embed="rId3" cstate="print"/>
          <a:srcRect/>
          <a:stretch>
            <a:fillRect/>
          </a:stretch>
        </p:blipFill>
        <p:spPr bwMode="auto">
          <a:xfrm>
            <a:off x="457200" y="1219200"/>
            <a:ext cx="3803650" cy="2852738"/>
          </a:xfrm>
          <a:prstGeom prst="rect">
            <a:avLst/>
          </a:prstGeom>
          <a:noFill/>
        </p:spPr>
      </p:pic>
      <p:pic>
        <p:nvPicPr>
          <p:cNvPr id="2050" name="Picture 2" descr="E:\red owls project\DSCN0154.jpg"/>
          <p:cNvPicPr>
            <a:picLocks noChangeAspect="1" noChangeArrowheads="1"/>
          </p:cNvPicPr>
          <p:nvPr/>
        </p:nvPicPr>
        <p:blipFill>
          <a:blip r:embed="rId4" cstate="print"/>
          <a:srcRect/>
          <a:stretch>
            <a:fillRect/>
          </a:stretch>
        </p:blipFill>
        <p:spPr bwMode="auto">
          <a:xfrm>
            <a:off x="4724400" y="1219200"/>
            <a:ext cx="4108450" cy="3081338"/>
          </a:xfrm>
          <a:prstGeom prst="rect">
            <a:avLst/>
          </a:prstGeom>
          <a:noFill/>
        </p:spPr>
      </p:pic>
    </p:spTree>
  </p:cSld>
  <p:clrMapOvr>
    <a:masterClrMapping/>
  </p:clrMapOvr>
  <p:transition spd="slow">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33CC33"/>
            </a:gs>
            <a:gs pos="45000">
              <a:srgbClr val="66FF33"/>
            </a:gs>
            <a:gs pos="70000">
              <a:srgbClr val="00CCFF"/>
            </a:gs>
            <a:gs pos="100000">
              <a:srgbClr val="4D0808"/>
            </a:gs>
          </a:gsLst>
          <a:lin ang="5400000" scaled="0"/>
        </a:gradFill>
        <a:effectLst/>
      </p:bgPr>
    </p:bg>
    <p:spTree>
      <p:nvGrpSpPr>
        <p:cNvPr id="1" name=""/>
        <p:cNvGrpSpPr/>
        <p:nvPr/>
      </p:nvGrpSpPr>
      <p:grpSpPr>
        <a:xfrm>
          <a:off x="0" y="0"/>
          <a:ext cx="0" cy="0"/>
          <a:chOff x="0" y="0"/>
          <a:chExt cx="0" cy="0"/>
        </a:xfrm>
      </p:grpSpPr>
      <p:sp>
        <p:nvSpPr>
          <p:cNvPr id="4" name="Rectangle 3"/>
          <p:cNvSpPr/>
          <p:nvPr/>
        </p:nvSpPr>
        <p:spPr>
          <a:xfrm>
            <a:off x="2667000" y="228600"/>
            <a:ext cx="4267199" cy="923330"/>
          </a:xfrm>
          <a:prstGeom prst="rect">
            <a:avLst/>
          </a:prstGeom>
          <a:blipFill>
            <a:blip r:embed="rId2" cstate="print"/>
            <a:tile tx="0" ty="0" sx="100000" sy="100000" flip="none" algn="tl"/>
          </a:blipFill>
          <a:effectLst>
            <a:outerShdw blurRad="50800" dist="50800" dir="5400000" algn="ctr" rotWithShape="0">
              <a:srgbClr val="FFFF00"/>
            </a:outerShdw>
          </a:effectLst>
        </p:spPr>
        <p:txBody>
          <a:bodyPr wrap="square" lIns="91440" tIns="45720" rIns="91440" bIns="45720">
            <a:spAutoFit/>
          </a:bodyPr>
          <a:lstStyle/>
          <a:p>
            <a:pPr algn="ct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Tom Moore</a:t>
            </a:r>
            <a:endParaRPr 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1026" name="Picture 2" descr="E:\red owls project\DSCN0393.jpg"/>
          <p:cNvPicPr>
            <a:picLocks noChangeAspect="1" noChangeArrowheads="1"/>
          </p:cNvPicPr>
          <p:nvPr/>
        </p:nvPicPr>
        <p:blipFill>
          <a:blip r:embed="rId3" cstate="print"/>
          <a:srcRect/>
          <a:stretch>
            <a:fillRect/>
          </a:stretch>
        </p:blipFill>
        <p:spPr bwMode="auto">
          <a:xfrm>
            <a:off x="0" y="2133600"/>
            <a:ext cx="3194050" cy="2395538"/>
          </a:xfrm>
          <a:prstGeom prst="rect">
            <a:avLst/>
          </a:prstGeom>
          <a:noFill/>
        </p:spPr>
      </p:pic>
      <p:sp>
        <p:nvSpPr>
          <p:cNvPr id="5" name="TextBox 4"/>
          <p:cNvSpPr txBox="1"/>
          <p:nvPr/>
        </p:nvSpPr>
        <p:spPr>
          <a:xfrm>
            <a:off x="0" y="3886200"/>
            <a:ext cx="3200400" cy="646331"/>
          </a:xfrm>
          <a:prstGeom prst="rect">
            <a:avLst/>
          </a:prstGeom>
          <a:noFill/>
        </p:spPr>
        <p:txBody>
          <a:bodyPr wrap="square" rtlCol="0">
            <a:spAutoFit/>
          </a:bodyPr>
          <a:lstStyle/>
          <a:p>
            <a:r>
              <a:rPr lang="en-US" dirty="0" smtClean="0">
                <a:solidFill>
                  <a:schemeClr val="bg1"/>
                </a:solidFill>
              </a:rPr>
              <a:t>This is an Albino Burmese Python </a:t>
            </a:r>
            <a:endParaRPr lang="en-US" dirty="0">
              <a:solidFill>
                <a:schemeClr val="bg1"/>
              </a:solidFill>
            </a:endParaRPr>
          </a:p>
        </p:txBody>
      </p:sp>
      <p:sp>
        <p:nvSpPr>
          <p:cNvPr id="7" name="TextBox 6"/>
          <p:cNvSpPr txBox="1"/>
          <p:nvPr/>
        </p:nvSpPr>
        <p:spPr>
          <a:xfrm>
            <a:off x="0" y="1295400"/>
            <a:ext cx="3962400" cy="923330"/>
          </a:xfrm>
          <a:prstGeom prst="rect">
            <a:avLst/>
          </a:prstGeom>
          <a:noFill/>
        </p:spPr>
        <p:txBody>
          <a:bodyPr wrap="square" rtlCol="0">
            <a:spAutoFit/>
          </a:bodyPr>
          <a:lstStyle/>
          <a:p>
            <a:pPr>
              <a:buFont typeface="Arial" pitchFamily="34" charset="0"/>
              <a:buChar char="•"/>
            </a:pPr>
            <a:r>
              <a:rPr lang="en-US" dirty="0" smtClean="0"/>
              <a:t>The snake man came and brought all sorts of interesting reptiles</a:t>
            </a:r>
          </a:p>
          <a:p>
            <a:endParaRPr lang="en-US" dirty="0"/>
          </a:p>
        </p:txBody>
      </p:sp>
      <p:pic>
        <p:nvPicPr>
          <p:cNvPr id="1027" name="Picture 3" descr="E:\red owls project\DSCN0349.jpg"/>
          <p:cNvPicPr>
            <a:picLocks noChangeAspect="1" noChangeArrowheads="1"/>
          </p:cNvPicPr>
          <p:nvPr/>
        </p:nvPicPr>
        <p:blipFill>
          <a:blip r:embed="rId4" cstate="print"/>
          <a:srcRect/>
          <a:stretch>
            <a:fillRect/>
          </a:stretch>
        </p:blipFill>
        <p:spPr bwMode="auto">
          <a:xfrm>
            <a:off x="6051550" y="2133600"/>
            <a:ext cx="3092450" cy="2319338"/>
          </a:xfrm>
          <a:prstGeom prst="rect">
            <a:avLst/>
          </a:prstGeom>
          <a:noFill/>
        </p:spPr>
      </p:pic>
      <p:sp>
        <p:nvSpPr>
          <p:cNvPr id="8" name="TextBox 7"/>
          <p:cNvSpPr txBox="1"/>
          <p:nvPr/>
        </p:nvSpPr>
        <p:spPr>
          <a:xfrm>
            <a:off x="6172200" y="4038600"/>
            <a:ext cx="2971800" cy="369332"/>
          </a:xfrm>
          <a:prstGeom prst="rect">
            <a:avLst/>
          </a:prstGeom>
          <a:noFill/>
        </p:spPr>
        <p:txBody>
          <a:bodyPr wrap="square" rtlCol="0">
            <a:spAutoFit/>
          </a:bodyPr>
          <a:lstStyle/>
          <a:p>
            <a:r>
              <a:rPr lang="en-US" dirty="0" smtClean="0">
                <a:solidFill>
                  <a:schemeClr val="bg1"/>
                </a:solidFill>
              </a:rPr>
              <a:t>This is a Water Monitor </a:t>
            </a:r>
            <a:endParaRPr lang="en-US" dirty="0">
              <a:solidFill>
                <a:schemeClr val="bg1"/>
              </a:solidFill>
            </a:endParaRPr>
          </a:p>
        </p:txBody>
      </p:sp>
      <p:pic>
        <p:nvPicPr>
          <p:cNvPr id="1028" name="Picture 4" descr="E:\red owls project\DSCN0409.jpg"/>
          <p:cNvPicPr>
            <a:picLocks noChangeAspect="1" noChangeArrowheads="1"/>
          </p:cNvPicPr>
          <p:nvPr/>
        </p:nvPicPr>
        <p:blipFill>
          <a:blip r:embed="rId5" cstate="print"/>
          <a:srcRect/>
          <a:stretch>
            <a:fillRect/>
          </a:stretch>
        </p:blipFill>
        <p:spPr bwMode="auto">
          <a:xfrm>
            <a:off x="3276600" y="2209800"/>
            <a:ext cx="2736850" cy="2237600"/>
          </a:xfrm>
          <a:prstGeom prst="rect">
            <a:avLst/>
          </a:prstGeom>
          <a:noFill/>
        </p:spPr>
      </p:pic>
      <p:sp>
        <p:nvSpPr>
          <p:cNvPr id="11" name="TextBox 10"/>
          <p:cNvSpPr txBox="1"/>
          <p:nvPr/>
        </p:nvSpPr>
        <p:spPr>
          <a:xfrm>
            <a:off x="3200400" y="3810000"/>
            <a:ext cx="2819400" cy="646331"/>
          </a:xfrm>
          <a:prstGeom prst="rect">
            <a:avLst/>
          </a:prstGeom>
          <a:noFill/>
        </p:spPr>
        <p:txBody>
          <a:bodyPr wrap="square" rtlCol="0">
            <a:spAutoFit/>
          </a:bodyPr>
          <a:lstStyle/>
          <a:p>
            <a:r>
              <a:rPr lang="en-US" dirty="0" smtClean="0">
                <a:solidFill>
                  <a:schemeClr val="bg1"/>
                </a:solidFill>
              </a:rPr>
              <a:t>This is Bulldozer the tortoise</a:t>
            </a:r>
            <a:endParaRPr lang="en-US" dirty="0">
              <a:solidFill>
                <a:schemeClr val="bg1"/>
              </a:solidFill>
            </a:endParaRPr>
          </a:p>
        </p:txBody>
      </p:sp>
      <p:pic>
        <p:nvPicPr>
          <p:cNvPr id="1029" name="Picture 5" descr="E:\red owls project\DSCN0337.jpg"/>
          <p:cNvPicPr>
            <a:picLocks noChangeAspect="1" noChangeArrowheads="1"/>
          </p:cNvPicPr>
          <p:nvPr/>
        </p:nvPicPr>
        <p:blipFill>
          <a:blip r:embed="rId6" cstate="print"/>
          <a:srcRect/>
          <a:stretch>
            <a:fillRect/>
          </a:stretch>
        </p:blipFill>
        <p:spPr bwMode="auto">
          <a:xfrm>
            <a:off x="0" y="4572000"/>
            <a:ext cx="3047999" cy="2286000"/>
          </a:xfrm>
          <a:prstGeom prst="rect">
            <a:avLst/>
          </a:prstGeom>
          <a:noFill/>
        </p:spPr>
      </p:pic>
      <p:sp>
        <p:nvSpPr>
          <p:cNvPr id="13" name="TextBox 12"/>
          <p:cNvSpPr txBox="1"/>
          <p:nvPr/>
        </p:nvSpPr>
        <p:spPr>
          <a:xfrm>
            <a:off x="228600" y="6477000"/>
            <a:ext cx="2667000" cy="381000"/>
          </a:xfrm>
          <a:prstGeom prst="rect">
            <a:avLst/>
          </a:prstGeom>
          <a:noFill/>
        </p:spPr>
        <p:txBody>
          <a:bodyPr wrap="square" rtlCol="0">
            <a:spAutoFit/>
          </a:bodyPr>
          <a:lstStyle/>
          <a:p>
            <a:r>
              <a:rPr lang="en-US" dirty="0" smtClean="0">
                <a:solidFill>
                  <a:schemeClr val="bg1"/>
                </a:solidFill>
              </a:rPr>
              <a:t>This is a skink</a:t>
            </a:r>
            <a:endParaRPr lang="en-US" dirty="0">
              <a:solidFill>
                <a:schemeClr val="bg1"/>
              </a:solidFill>
            </a:endParaRPr>
          </a:p>
        </p:txBody>
      </p:sp>
      <p:pic>
        <p:nvPicPr>
          <p:cNvPr id="1030" name="Picture 6" descr="E:\red owls project\DSCN0367.jpg"/>
          <p:cNvPicPr>
            <a:picLocks noChangeAspect="1" noChangeArrowheads="1"/>
          </p:cNvPicPr>
          <p:nvPr/>
        </p:nvPicPr>
        <p:blipFill>
          <a:blip r:embed="rId7" cstate="print"/>
          <a:srcRect/>
          <a:stretch>
            <a:fillRect/>
          </a:stretch>
        </p:blipFill>
        <p:spPr bwMode="auto">
          <a:xfrm>
            <a:off x="3200400" y="4648200"/>
            <a:ext cx="2946399" cy="2209800"/>
          </a:xfrm>
          <a:prstGeom prst="rect">
            <a:avLst/>
          </a:prstGeom>
          <a:noFill/>
        </p:spPr>
      </p:pic>
      <p:sp>
        <p:nvSpPr>
          <p:cNvPr id="15" name="TextBox 14"/>
          <p:cNvSpPr txBox="1"/>
          <p:nvPr/>
        </p:nvSpPr>
        <p:spPr>
          <a:xfrm>
            <a:off x="3352800" y="6488668"/>
            <a:ext cx="2514600" cy="369332"/>
          </a:xfrm>
          <a:prstGeom prst="rect">
            <a:avLst/>
          </a:prstGeom>
          <a:noFill/>
        </p:spPr>
        <p:txBody>
          <a:bodyPr wrap="square" rtlCol="0">
            <a:spAutoFit/>
          </a:bodyPr>
          <a:lstStyle/>
          <a:p>
            <a:r>
              <a:rPr lang="en-US" dirty="0" smtClean="0">
                <a:solidFill>
                  <a:schemeClr val="bg1"/>
                </a:solidFill>
              </a:rPr>
              <a:t>This is a Rainbow Boa </a:t>
            </a:r>
            <a:endParaRPr lang="en-US" dirty="0">
              <a:solidFill>
                <a:schemeClr val="bg1"/>
              </a:solidFill>
            </a:endParaRPr>
          </a:p>
        </p:txBody>
      </p:sp>
      <p:pic>
        <p:nvPicPr>
          <p:cNvPr id="1031" name="Picture 7" descr="E:\red owls project\DSCN0313.jpg"/>
          <p:cNvPicPr>
            <a:picLocks noChangeAspect="1" noChangeArrowheads="1"/>
          </p:cNvPicPr>
          <p:nvPr/>
        </p:nvPicPr>
        <p:blipFill>
          <a:blip r:embed="rId8" cstate="print"/>
          <a:srcRect/>
          <a:stretch>
            <a:fillRect/>
          </a:stretch>
        </p:blipFill>
        <p:spPr bwMode="auto">
          <a:xfrm>
            <a:off x="5283200" y="7239000"/>
            <a:ext cx="5226050" cy="3919538"/>
          </a:xfrm>
          <a:prstGeom prst="rect">
            <a:avLst/>
          </a:prstGeom>
          <a:noFill/>
        </p:spPr>
      </p:pic>
      <p:pic>
        <p:nvPicPr>
          <p:cNvPr id="1032" name="Picture 8" descr="E:\red owls project\DSCN0313.jpg"/>
          <p:cNvPicPr>
            <a:picLocks noChangeAspect="1" noChangeArrowheads="1"/>
          </p:cNvPicPr>
          <p:nvPr/>
        </p:nvPicPr>
        <p:blipFill>
          <a:blip r:embed="rId9" cstate="print"/>
          <a:srcRect/>
          <a:stretch>
            <a:fillRect/>
          </a:stretch>
        </p:blipFill>
        <p:spPr bwMode="auto">
          <a:xfrm>
            <a:off x="6400801" y="4800600"/>
            <a:ext cx="2743199" cy="2057400"/>
          </a:xfrm>
          <a:prstGeom prst="rect">
            <a:avLst/>
          </a:prstGeom>
          <a:noFill/>
        </p:spPr>
      </p:pic>
      <p:sp>
        <p:nvSpPr>
          <p:cNvPr id="18" name="TextBox 17"/>
          <p:cNvSpPr txBox="1"/>
          <p:nvPr/>
        </p:nvSpPr>
        <p:spPr>
          <a:xfrm>
            <a:off x="6400800" y="6211669"/>
            <a:ext cx="2743200" cy="646331"/>
          </a:xfrm>
          <a:prstGeom prst="rect">
            <a:avLst/>
          </a:prstGeom>
          <a:noFill/>
        </p:spPr>
        <p:txBody>
          <a:bodyPr wrap="square" rtlCol="0">
            <a:spAutoFit/>
          </a:bodyPr>
          <a:lstStyle/>
          <a:p>
            <a:r>
              <a:rPr lang="en-US" dirty="0" smtClean="0">
                <a:solidFill>
                  <a:schemeClr val="bg1"/>
                </a:solidFill>
              </a:rPr>
              <a:t>This is Bulldozer with a smaller tortoise on top</a:t>
            </a:r>
            <a:endParaRPr lang="en-US" dirty="0">
              <a:solidFill>
                <a:schemeClr val="bg1"/>
              </a:solidFill>
            </a:endParaRPr>
          </a:p>
        </p:txBody>
      </p:sp>
    </p:spTree>
  </p:cSld>
  <p:clrMapOvr>
    <a:masterClrMapping/>
  </p:clrMapOvr>
  <p:transition spd="med">
    <p:cover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310</TotalTime>
  <Words>410</Words>
  <Application>Microsoft Office PowerPoint</Application>
  <PresentationFormat>On-screen Show (4:3)</PresentationFormat>
  <Paragraphs>65</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Default Design</vt:lpstr>
      <vt:lpstr>Slide 1</vt:lpstr>
      <vt:lpstr>Slide 2</vt:lpstr>
      <vt:lpstr>Slide 3</vt:lpstr>
      <vt:lpstr>Slide 4</vt:lpstr>
      <vt:lpstr>Slide 5</vt:lpstr>
      <vt:lpstr>Slide 6</vt:lpstr>
      <vt:lpstr>Slide 7</vt:lpstr>
      <vt:lpstr>Slide 8</vt:lpstr>
      <vt:lpstr>Slide 9</vt:lpstr>
      <vt:lpstr>Slide 10</vt:lpstr>
    </vt:vector>
  </TitlesOfParts>
  <Company>Berks County Intermediate Unit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Marcelle McGhee</dc:creator>
  <cp:lastModifiedBy>USER</cp:lastModifiedBy>
  <cp:revision>43</cp:revision>
  <dcterms:created xsi:type="dcterms:W3CDTF">2009-06-16T18:13:38Z</dcterms:created>
  <dcterms:modified xsi:type="dcterms:W3CDTF">2009-08-07T15:30:16Z</dcterms:modified>
</cp:coreProperties>
</file>